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258" r:id="rId2"/>
    <p:sldId id="259" r:id="rId3"/>
    <p:sldId id="256" r:id="rId4"/>
    <p:sldId id="260" r:id="rId5"/>
    <p:sldId id="261" r:id="rId6"/>
    <p:sldId id="262" r:id="rId7"/>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8B89"/>
    <a:srgbClr val="FAD238"/>
    <a:srgbClr val="DB518C"/>
    <a:srgbClr val="67AB4A"/>
    <a:srgbClr val="249BC6"/>
    <a:srgbClr val="4747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4"/>
    <p:restoredTop sz="93793"/>
  </p:normalViewPr>
  <p:slideViewPr>
    <p:cSldViewPr snapToGrid="0" snapToObjects="1">
      <p:cViewPr varScale="1">
        <p:scale>
          <a:sx n="73" d="100"/>
          <a:sy n="73" d="100"/>
        </p:scale>
        <p:origin x="84" y="84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3AEC09-AC82-E840-9757-4B86567665C5}" type="datetimeFigureOut">
              <a:rPr lang="en-GB" smtClean="0"/>
              <a:t>16/06/2017</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44F5C0-E13A-F74B-A8FB-76FD472B431A}" type="slidenum">
              <a:rPr lang="en-GB" smtClean="0"/>
              <a:t>‹#›</a:t>
            </a:fld>
            <a:endParaRPr lang="en-GB"/>
          </a:p>
        </p:txBody>
      </p:sp>
    </p:spTree>
    <p:extLst>
      <p:ext uri="{BB962C8B-B14F-4D97-AF65-F5344CB8AC3E}">
        <p14:creationId xmlns:p14="http://schemas.microsoft.com/office/powerpoint/2010/main" val="727590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Starter task: this serves as an introduction to pupils thinking about the concept of ‘agency’ later in the lesson. Make the link when gathering pupils’ thoughts and introducing the objectives.</a:t>
            </a:r>
          </a:p>
          <a:p>
            <a:endParaRPr lang="en-GB" dirty="0"/>
          </a:p>
        </p:txBody>
      </p:sp>
      <p:sp>
        <p:nvSpPr>
          <p:cNvPr id="4" name="Slide Number Placeholder 3"/>
          <p:cNvSpPr>
            <a:spLocks noGrp="1"/>
          </p:cNvSpPr>
          <p:nvPr>
            <p:ph type="sldNum" sz="quarter" idx="10"/>
          </p:nvPr>
        </p:nvSpPr>
        <p:spPr/>
        <p:txBody>
          <a:bodyPr/>
          <a:lstStyle/>
          <a:p>
            <a:fld id="{F944F5C0-E13A-F74B-A8FB-76FD472B431A}" type="slidenum">
              <a:rPr lang="en-GB" smtClean="0"/>
              <a:t>2</a:t>
            </a:fld>
            <a:endParaRPr lang="en-GB"/>
          </a:p>
        </p:txBody>
      </p:sp>
    </p:spTree>
    <p:extLst>
      <p:ext uri="{BB962C8B-B14F-4D97-AF65-F5344CB8AC3E}">
        <p14:creationId xmlns:p14="http://schemas.microsoft.com/office/powerpoint/2010/main" val="834655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Pupils complete the first two columns whilst reading about each man on the </a:t>
            </a:r>
            <a:r>
              <a:rPr lang="en-GB" i="1" dirty="0" smtClean="0"/>
              <a:t>Our Migration Story </a:t>
            </a:r>
            <a:r>
              <a:rPr lang="en-GB" dirty="0" smtClean="0"/>
              <a:t>website. This could be done in pairs with each pupil reading about one man and pupils then swapping notes. Pupils then complete the final two columns based on what they have found about each man – again could be done in pairs.</a:t>
            </a:r>
          </a:p>
        </p:txBody>
      </p:sp>
      <p:sp>
        <p:nvSpPr>
          <p:cNvPr id="4" name="Slide Number Placeholder 3"/>
          <p:cNvSpPr>
            <a:spLocks noGrp="1"/>
          </p:cNvSpPr>
          <p:nvPr>
            <p:ph type="sldNum" sz="quarter" idx="10"/>
          </p:nvPr>
        </p:nvSpPr>
        <p:spPr/>
        <p:txBody>
          <a:bodyPr/>
          <a:lstStyle/>
          <a:p>
            <a:fld id="{F944F5C0-E13A-F74B-A8FB-76FD472B431A}" type="slidenum">
              <a:rPr lang="en-GB" smtClean="0"/>
              <a:t>3</a:t>
            </a:fld>
            <a:endParaRPr lang="en-GB"/>
          </a:p>
        </p:txBody>
      </p:sp>
    </p:spTree>
    <p:extLst>
      <p:ext uri="{BB962C8B-B14F-4D97-AF65-F5344CB8AC3E}">
        <p14:creationId xmlns:p14="http://schemas.microsoft.com/office/powerpoint/2010/main" val="1206017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Pupils answer the questions based on the information in their tables.</a:t>
            </a:r>
          </a:p>
          <a:p>
            <a:endParaRPr lang="en-GB" dirty="0"/>
          </a:p>
        </p:txBody>
      </p:sp>
      <p:sp>
        <p:nvSpPr>
          <p:cNvPr id="4" name="Slide Number Placeholder 3"/>
          <p:cNvSpPr>
            <a:spLocks noGrp="1"/>
          </p:cNvSpPr>
          <p:nvPr>
            <p:ph type="sldNum" sz="quarter" idx="10"/>
          </p:nvPr>
        </p:nvSpPr>
        <p:spPr/>
        <p:txBody>
          <a:bodyPr/>
          <a:lstStyle/>
          <a:p>
            <a:fld id="{F944F5C0-E13A-F74B-A8FB-76FD472B431A}" type="slidenum">
              <a:rPr lang="en-GB" smtClean="0"/>
              <a:t>4</a:t>
            </a:fld>
            <a:endParaRPr lang="en-GB"/>
          </a:p>
        </p:txBody>
      </p:sp>
    </p:spTree>
    <p:extLst>
      <p:ext uri="{BB962C8B-B14F-4D97-AF65-F5344CB8AC3E}">
        <p14:creationId xmlns:p14="http://schemas.microsoft.com/office/powerpoint/2010/main" val="501047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purpose of this activity is to get pupils to think about the circumstances in which the men found themselves and to consider their reactions to those circumstances.</a:t>
            </a:r>
          </a:p>
          <a:p>
            <a:endParaRPr lang="en-GB" dirty="0"/>
          </a:p>
        </p:txBody>
      </p:sp>
      <p:sp>
        <p:nvSpPr>
          <p:cNvPr id="4" name="Slide Number Placeholder 3"/>
          <p:cNvSpPr>
            <a:spLocks noGrp="1"/>
          </p:cNvSpPr>
          <p:nvPr>
            <p:ph type="sldNum" sz="quarter" idx="10"/>
          </p:nvPr>
        </p:nvSpPr>
        <p:spPr/>
        <p:txBody>
          <a:bodyPr/>
          <a:lstStyle/>
          <a:p>
            <a:fld id="{F944F5C0-E13A-F74B-A8FB-76FD472B431A}" type="slidenum">
              <a:rPr lang="en-GB" smtClean="0"/>
              <a:t>5</a:t>
            </a:fld>
            <a:endParaRPr lang="en-GB"/>
          </a:p>
        </p:txBody>
      </p:sp>
    </p:spTree>
    <p:extLst>
      <p:ext uri="{BB962C8B-B14F-4D97-AF65-F5344CB8AC3E}">
        <p14:creationId xmlns:p14="http://schemas.microsoft.com/office/powerpoint/2010/main" val="16398431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6603" y="2357931"/>
            <a:ext cx="8420100" cy="2143456"/>
          </a:xfrm>
        </p:spPr>
        <p:txBody>
          <a:bodyPr anchor="b"/>
          <a:lstStyle>
            <a:lvl1pPr algn="ctr">
              <a:defRPr sz="6000"/>
            </a:lvl1pPr>
          </a:lstStyle>
          <a:p>
            <a:r>
              <a:rPr lang="en-US" dirty="0" smtClean="0"/>
              <a:t>Click to edit Master title style</a:t>
            </a:r>
            <a:endParaRPr lang="en-US" dirty="0"/>
          </a:p>
        </p:txBody>
      </p:sp>
      <p:sp>
        <p:nvSpPr>
          <p:cNvPr id="5" name="Footer Placeholder 4"/>
          <p:cNvSpPr>
            <a:spLocks noGrp="1"/>
          </p:cNvSpPr>
          <p:nvPr>
            <p:ph type="ftr" sz="quarter" idx="11"/>
          </p:nvPr>
        </p:nvSpPr>
        <p:spPr/>
        <p:txBody>
          <a:bodyPr/>
          <a:lstStyle/>
          <a:p>
            <a:endParaRPr lang="en-GB" dirty="0" smtClean="0">
              <a:solidFill>
                <a:srgbClr val="8B8B89"/>
              </a:solidFill>
              <a:latin typeface="Lato" charset="0"/>
              <a:ea typeface="Lato" charset="0"/>
              <a:cs typeface="Lato" charset="0"/>
            </a:endParaRPr>
          </a:p>
          <a:p>
            <a:r>
              <a:rPr lang="en-GB" dirty="0" err="1" smtClean="0">
                <a:solidFill>
                  <a:srgbClr val="8B8B89"/>
                </a:solidFill>
                <a:latin typeface="Lato" charset="0"/>
                <a:ea typeface="Lato" charset="0"/>
                <a:cs typeface="Lato" charset="0"/>
              </a:rPr>
              <a:t>www.ourmigrationstory.org.uk</a:t>
            </a:r>
            <a:endParaRPr lang="en-GB" dirty="0" smtClean="0">
              <a:solidFill>
                <a:srgbClr val="8B8B89"/>
              </a:solidFill>
              <a:latin typeface="Lato" charset="0"/>
              <a:ea typeface="Lato" charset="0"/>
              <a:cs typeface="Lato" charset="0"/>
            </a:endParaRPr>
          </a:p>
          <a:p>
            <a:endParaRPr lang="en-GB" dirty="0"/>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l="7466" t="49891" r="84986" b="36496"/>
          <a:stretch/>
        </p:blipFill>
        <p:spPr>
          <a:xfrm rot="16200000">
            <a:off x="34964" y="6064622"/>
            <a:ext cx="747656" cy="796068"/>
          </a:xfrm>
          <a:prstGeom prst="rect">
            <a:avLst/>
          </a:prstGeom>
        </p:spPr>
      </p:pic>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31059" t="78728" r="55630" b="-1305"/>
          <a:stretch/>
        </p:blipFill>
        <p:spPr>
          <a:xfrm rot="10800000">
            <a:off x="8587409" y="5516216"/>
            <a:ext cx="1318588" cy="1320267"/>
          </a:xfrm>
          <a:prstGeom prst="rect">
            <a:avLst/>
          </a:prstGeom>
        </p:spPr>
      </p:pic>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l="22154" t="37337" r="62208" b="36725"/>
          <a:stretch/>
        </p:blipFill>
        <p:spPr>
          <a:xfrm>
            <a:off x="0" y="0"/>
            <a:ext cx="1549101" cy="1516829"/>
          </a:xfrm>
          <a:prstGeom prst="rect">
            <a:avLst/>
          </a:prstGeom>
        </p:spPr>
      </p:pic>
    </p:spTree>
    <p:extLst>
      <p:ext uri="{BB962C8B-B14F-4D97-AF65-F5344CB8AC3E}">
        <p14:creationId xmlns:p14="http://schemas.microsoft.com/office/powerpoint/2010/main" val="434993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00915" y="1600201"/>
            <a:ext cx="4210050" cy="449014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034790" y="1600201"/>
            <a:ext cx="4210050" cy="449014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p:txBody>
          <a:bodyPr/>
          <a:lstStyle/>
          <a:p>
            <a:endParaRPr lang="en-GB" dirty="0" smtClean="0">
              <a:solidFill>
                <a:srgbClr val="8B8B89"/>
              </a:solidFill>
              <a:latin typeface="Lato" charset="0"/>
              <a:ea typeface="Lato" charset="0"/>
              <a:cs typeface="Lato" charset="0"/>
            </a:endParaRPr>
          </a:p>
          <a:p>
            <a:r>
              <a:rPr lang="en-GB" dirty="0" err="1" smtClean="0">
                <a:solidFill>
                  <a:srgbClr val="8B8B89"/>
                </a:solidFill>
                <a:latin typeface="Lato" charset="0"/>
                <a:ea typeface="Lato" charset="0"/>
                <a:cs typeface="Lato" charset="0"/>
              </a:rPr>
              <a:t>www.ourmigrationstory.org.uk</a:t>
            </a:r>
            <a:endParaRPr lang="en-GB" dirty="0" smtClean="0">
              <a:solidFill>
                <a:srgbClr val="8B8B89"/>
              </a:solidFill>
              <a:latin typeface="Lato" charset="0"/>
              <a:ea typeface="Lato" charset="0"/>
              <a:cs typeface="Lato" charset="0"/>
            </a:endParaRPr>
          </a:p>
          <a:p>
            <a:endParaRPr lang="en-GB" dirty="0" smtClean="0"/>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22154" t="37337" r="62208" b="36725"/>
          <a:stretch/>
        </p:blipFill>
        <p:spPr>
          <a:xfrm>
            <a:off x="0" y="0"/>
            <a:ext cx="1549101" cy="1516829"/>
          </a:xfrm>
          <a:prstGeom prst="rect">
            <a:avLst/>
          </a:prstGeom>
        </p:spPr>
      </p:pic>
    </p:spTree>
    <p:extLst>
      <p:ext uri="{BB962C8B-B14F-4D97-AF65-F5344CB8AC3E}">
        <p14:creationId xmlns:p14="http://schemas.microsoft.com/office/powerpoint/2010/main" val="2134125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GB" dirty="0" smtClean="0">
              <a:solidFill>
                <a:srgbClr val="8B8B89"/>
              </a:solidFill>
              <a:latin typeface="Lato" charset="0"/>
              <a:ea typeface="Lato" charset="0"/>
              <a:cs typeface="Lato" charset="0"/>
            </a:endParaRPr>
          </a:p>
          <a:p>
            <a:r>
              <a:rPr lang="en-GB" dirty="0" err="1" smtClean="0">
                <a:solidFill>
                  <a:srgbClr val="8B8B89"/>
                </a:solidFill>
                <a:latin typeface="Lato" charset="0"/>
                <a:ea typeface="Lato" charset="0"/>
                <a:cs typeface="Lato" charset="0"/>
              </a:rPr>
              <a:t>www.ourmigrationstory.org.uk</a:t>
            </a:r>
            <a:endParaRPr lang="en-GB" dirty="0" smtClean="0">
              <a:solidFill>
                <a:srgbClr val="8B8B89"/>
              </a:solidFill>
              <a:latin typeface="Lato" charset="0"/>
              <a:ea typeface="Lato" charset="0"/>
              <a:cs typeface="Lato" charset="0"/>
            </a:endParaRPr>
          </a:p>
          <a:p>
            <a:endParaRPr lang="en-GB" dirty="0" smtClean="0"/>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l="22154" t="37337" r="62208" b="36725"/>
          <a:stretch/>
        </p:blipFill>
        <p:spPr>
          <a:xfrm>
            <a:off x="0" y="0"/>
            <a:ext cx="1549101" cy="1516829"/>
          </a:xfrm>
          <a:prstGeom prst="rect">
            <a:avLst/>
          </a:prstGeom>
        </p:spPr>
      </p:pic>
    </p:spTree>
    <p:extLst>
      <p:ext uri="{BB962C8B-B14F-4D97-AF65-F5344CB8AC3E}">
        <p14:creationId xmlns:p14="http://schemas.microsoft.com/office/powerpoint/2010/main" val="2145055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GB" dirty="0" smtClean="0">
              <a:solidFill>
                <a:srgbClr val="8B8B89"/>
              </a:solidFill>
              <a:latin typeface="Lato" charset="0"/>
              <a:ea typeface="Lato" charset="0"/>
              <a:cs typeface="Lato" charset="0"/>
            </a:endParaRPr>
          </a:p>
          <a:p>
            <a:r>
              <a:rPr lang="en-GB" dirty="0" err="1" smtClean="0">
                <a:solidFill>
                  <a:srgbClr val="8B8B89"/>
                </a:solidFill>
                <a:latin typeface="Lato" charset="0"/>
                <a:ea typeface="Lato" charset="0"/>
                <a:cs typeface="Lato" charset="0"/>
              </a:rPr>
              <a:t>www.ourmigrationstory.org.uk</a:t>
            </a:r>
            <a:endParaRPr lang="en-GB" dirty="0" smtClean="0">
              <a:solidFill>
                <a:srgbClr val="8B8B89"/>
              </a:solidFill>
              <a:latin typeface="Lato" charset="0"/>
              <a:ea typeface="Lato" charset="0"/>
              <a:cs typeface="Lato" charset="0"/>
            </a:endParaRPr>
          </a:p>
          <a:p>
            <a:endParaRPr lang="en-GB" dirty="0" smtClean="0"/>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l="22154" t="37337" r="62208" b="36725"/>
          <a:stretch/>
        </p:blipFill>
        <p:spPr>
          <a:xfrm>
            <a:off x="0" y="0"/>
            <a:ext cx="1549101" cy="1516829"/>
          </a:xfrm>
          <a:prstGeom prst="rect">
            <a:avLst/>
          </a:prstGeom>
        </p:spPr>
      </p:pic>
    </p:spTree>
    <p:extLst>
      <p:ext uri="{BB962C8B-B14F-4D97-AF65-F5344CB8AC3E}">
        <p14:creationId xmlns:p14="http://schemas.microsoft.com/office/powerpoint/2010/main" val="903739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2329" y="1789747"/>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2329" y="2832023"/>
            <a:ext cx="4190702" cy="3209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776098"/>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4913" y="2845671"/>
            <a:ext cx="4211340" cy="3209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r>
              <a:rPr lang="en-GB" dirty="0" err="1" smtClean="0">
                <a:solidFill>
                  <a:srgbClr val="8B8B89"/>
                </a:solidFill>
                <a:latin typeface="Lato" charset="0"/>
                <a:ea typeface="Lato" charset="0"/>
                <a:cs typeface="Lato" charset="0"/>
              </a:rPr>
              <a:t>www.ourmigrationstory.org.uk</a:t>
            </a:r>
            <a:endParaRPr lang="en-GB" dirty="0" smtClean="0">
              <a:solidFill>
                <a:srgbClr val="8B8B89"/>
              </a:solidFill>
              <a:latin typeface="Lato" charset="0"/>
              <a:ea typeface="Lato" charset="0"/>
              <a:cs typeface="Lato" charset="0"/>
            </a:endParaRPr>
          </a:p>
        </p:txBody>
      </p:sp>
      <p:pic>
        <p:nvPicPr>
          <p:cNvPr id="12" name="Picture 11"/>
          <p:cNvPicPr>
            <a:picLocks noChangeAspect="1"/>
          </p:cNvPicPr>
          <p:nvPr userDrawn="1"/>
        </p:nvPicPr>
        <p:blipFill rotWithShape="1">
          <a:blip r:embed="rId2">
            <a:extLst>
              <a:ext uri="{28A0092B-C50C-407E-A947-70E740481C1C}">
                <a14:useLocalDpi xmlns:a14="http://schemas.microsoft.com/office/drawing/2010/main" val="0"/>
              </a:ext>
            </a:extLst>
          </a:blip>
          <a:srcRect l="22154" t="37337" r="62208" b="36725"/>
          <a:stretch/>
        </p:blipFill>
        <p:spPr>
          <a:xfrm>
            <a:off x="0" y="0"/>
            <a:ext cx="1549101" cy="1516829"/>
          </a:xfrm>
          <a:prstGeom prst="rect">
            <a:avLst/>
          </a:prstGeom>
        </p:spPr>
      </p:pic>
    </p:spTree>
    <p:extLst>
      <p:ext uri="{BB962C8B-B14F-4D97-AF65-F5344CB8AC3E}">
        <p14:creationId xmlns:p14="http://schemas.microsoft.com/office/powerpoint/2010/main" val="976162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r>
              <a:rPr lang="en-GB" dirty="0" err="1" smtClean="0">
                <a:solidFill>
                  <a:srgbClr val="8B8B89"/>
                </a:solidFill>
                <a:latin typeface="Lato" charset="0"/>
                <a:ea typeface="Lato" charset="0"/>
                <a:cs typeface="Lato" charset="0"/>
              </a:rPr>
              <a:t>www.ourmigrationstory.org.uk</a:t>
            </a:r>
            <a:endParaRPr lang="en-GB" dirty="0" smtClean="0">
              <a:solidFill>
                <a:srgbClr val="8B8B89"/>
              </a:solidFill>
              <a:latin typeface="Lato" charset="0"/>
              <a:ea typeface="Lato" charset="0"/>
              <a:cs typeface="Lato" charset="0"/>
            </a:endParaRPr>
          </a:p>
        </p:txBody>
      </p:sp>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22154" t="37337" r="62208" b="36725"/>
          <a:stretch/>
        </p:blipFill>
        <p:spPr>
          <a:xfrm>
            <a:off x="0" y="0"/>
            <a:ext cx="1549101" cy="1516829"/>
          </a:xfrm>
          <a:prstGeom prst="rect">
            <a:avLst/>
          </a:prstGeom>
        </p:spPr>
      </p:pic>
    </p:spTree>
    <p:extLst>
      <p:ext uri="{BB962C8B-B14F-4D97-AF65-F5344CB8AC3E}">
        <p14:creationId xmlns:p14="http://schemas.microsoft.com/office/powerpoint/2010/main" val="1737591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p:cNvSpPr>
            <a:spLocks noGrp="1"/>
          </p:cNvSpPr>
          <p:nvPr>
            <p:ph type="ftr" sz="quarter" idx="11"/>
          </p:nvPr>
        </p:nvSpPr>
        <p:spPr>
          <a:xfrm>
            <a:off x="3281363" y="6356352"/>
            <a:ext cx="3343275" cy="365125"/>
          </a:xfrm>
        </p:spPr>
        <p:txBody>
          <a:bodyPr/>
          <a:lstStyle/>
          <a:p>
            <a:r>
              <a:rPr lang="en-GB" dirty="0" err="1" smtClean="0">
                <a:solidFill>
                  <a:srgbClr val="8B8B89"/>
                </a:solidFill>
                <a:latin typeface="Lato" charset="0"/>
                <a:ea typeface="Lato" charset="0"/>
                <a:cs typeface="Lato" charset="0"/>
              </a:rPr>
              <a:t>www.ourmigrationstory.org.uk</a:t>
            </a:r>
            <a:endParaRPr lang="en-GB" dirty="0" smtClean="0">
              <a:solidFill>
                <a:srgbClr val="8B8B89"/>
              </a:solidFill>
              <a:latin typeface="Lato" charset="0"/>
              <a:ea typeface="Lato" charset="0"/>
              <a:cs typeface="Lato" charset="0"/>
            </a:endParaRPr>
          </a:p>
        </p:txBody>
      </p:sp>
    </p:spTree>
    <p:extLst>
      <p:ext uri="{BB962C8B-B14F-4D97-AF65-F5344CB8AC3E}">
        <p14:creationId xmlns:p14="http://schemas.microsoft.com/office/powerpoint/2010/main" val="73821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1639955"/>
            <a:ext cx="8543925" cy="726594"/>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81038" y="2501484"/>
            <a:ext cx="8543925" cy="322345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b="1" dirty="0" smtClean="0">
              <a:solidFill>
                <a:srgbClr val="8B8B89"/>
              </a:solidFill>
              <a:latin typeface="Lato" charset="0"/>
              <a:ea typeface="Lato" charset="0"/>
              <a:cs typeface="Lato" charset="0"/>
            </a:endParaRPr>
          </a:p>
          <a:p>
            <a:r>
              <a:rPr lang="en-GB" b="1" dirty="0" err="1" smtClean="0">
                <a:solidFill>
                  <a:srgbClr val="8B8B89"/>
                </a:solidFill>
                <a:latin typeface="Lato" charset="0"/>
                <a:ea typeface="Lato" charset="0"/>
                <a:cs typeface="Lato" charset="0"/>
              </a:rPr>
              <a:t>www.ourmigrationstory.org.uk</a:t>
            </a:r>
            <a:endParaRPr lang="en-GB" b="1" dirty="0" smtClean="0"/>
          </a:p>
          <a:p>
            <a:endParaRPr lang="en-GB" dirty="0"/>
          </a:p>
        </p:txBody>
      </p:sp>
      <p:sp>
        <p:nvSpPr>
          <p:cNvPr id="8" name="Footer Placeholder 4"/>
          <p:cNvSpPr txBox="1">
            <a:spLocks/>
          </p:cNvSpPr>
          <p:nvPr userDrawn="1"/>
        </p:nvSpPr>
        <p:spPr>
          <a:xfrm>
            <a:off x="3281363" y="6356352"/>
            <a:ext cx="334327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dirty="0"/>
          </a:p>
        </p:txBody>
      </p:sp>
      <p:pic>
        <p:nvPicPr>
          <p:cNvPr id="9" name="Picture 8"/>
          <p:cNvPicPr>
            <a:picLocks noChangeAspect="1"/>
          </p:cNvPicPr>
          <p:nvPr userDrawn="1"/>
        </p:nvPicPr>
        <p:blipFill rotWithShape="1">
          <a:blip r:embed="rId9">
            <a:extLst>
              <a:ext uri="{28A0092B-C50C-407E-A947-70E740481C1C}">
                <a14:useLocalDpi xmlns:a14="http://schemas.microsoft.com/office/drawing/2010/main" val="0"/>
              </a:ext>
            </a:extLst>
          </a:blip>
          <a:srcRect l="7466" t="49891" r="84986" b="36496"/>
          <a:stretch/>
        </p:blipFill>
        <p:spPr>
          <a:xfrm rot="16200000">
            <a:off x="34964" y="6064622"/>
            <a:ext cx="747656" cy="796068"/>
          </a:xfrm>
          <a:prstGeom prst="rect">
            <a:avLst/>
          </a:prstGeom>
        </p:spPr>
      </p:pic>
      <p:pic>
        <p:nvPicPr>
          <p:cNvPr id="10" name="Picture 9"/>
          <p:cNvPicPr>
            <a:picLocks noChangeAspect="1"/>
          </p:cNvPicPr>
          <p:nvPr userDrawn="1"/>
        </p:nvPicPr>
        <p:blipFill rotWithShape="1">
          <a:blip r:embed="rId9">
            <a:extLst>
              <a:ext uri="{28A0092B-C50C-407E-A947-70E740481C1C}">
                <a14:useLocalDpi xmlns:a14="http://schemas.microsoft.com/office/drawing/2010/main" val="0"/>
              </a:ext>
            </a:extLst>
          </a:blip>
          <a:srcRect l="31059" t="78728" r="55630" b="-1305"/>
          <a:stretch/>
        </p:blipFill>
        <p:spPr>
          <a:xfrm rot="10800000">
            <a:off x="8587409" y="5516216"/>
            <a:ext cx="1318588" cy="1320267"/>
          </a:xfrm>
          <a:prstGeom prst="rect">
            <a:avLst/>
          </a:prstGeom>
        </p:spPr>
      </p:pic>
    </p:spTree>
    <p:extLst>
      <p:ext uri="{BB962C8B-B14F-4D97-AF65-F5344CB8AC3E}">
        <p14:creationId xmlns:p14="http://schemas.microsoft.com/office/powerpoint/2010/main" val="748393331"/>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3" r:id="rId3"/>
    <p:sldLayoutId id="2147483662" r:id="rId4"/>
    <p:sldLayoutId id="2147483665" r:id="rId5"/>
    <p:sldLayoutId id="2147483666" r:id="rId6"/>
    <p:sldLayoutId id="2147483667"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ourmigrationstory.org.u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qualiasqualms.com/2016/09/27/why-i-describe-myself-as-a-historian-of-displayed-peoples-not-human-zoos/"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760535" y="2972866"/>
            <a:ext cx="8420100" cy="2143456"/>
          </a:xfrm>
        </p:spPr>
        <p:txBody>
          <a:bodyPr>
            <a:normAutofit fontScale="90000"/>
          </a:bodyPr>
          <a:lstStyle/>
          <a:p>
            <a:r>
              <a:rPr lang="en-GB" b="1" dirty="0">
                <a:solidFill>
                  <a:srgbClr val="474747"/>
                </a:solidFill>
                <a:latin typeface="Lato" charset="0"/>
                <a:ea typeface="Lato" charset="0"/>
                <a:cs typeface="Lato" charset="0"/>
              </a:rPr>
              <a:t>Black migrants </a:t>
            </a:r>
            <a:r>
              <a:rPr lang="en-GB" b="1" dirty="0" smtClean="0">
                <a:solidFill>
                  <a:srgbClr val="474747"/>
                </a:solidFill>
                <a:latin typeface="Lato" charset="0"/>
                <a:ea typeface="Lato" charset="0"/>
                <a:cs typeface="Lato" charset="0"/>
              </a:rPr>
              <a:t>in Britain </a:t>
            </a:r>
            <a:r>
              <a:rPr lang="en-GB" dirty="0">
                <a:latin typeface="Lato" charset="0"/>
                <a:ea typeface="Lato" charset="0"/>
                <a:cs typeface="Lato" charset="0"/>
              </a:rPr>
              <a:t/>
            </a:r>
            <a:br>
              <a:rPr lang="en-GB" dirty="0">
                <a:latin typeface="Lato" charset="0"/>
                <a:ea typeface="Lato" charset="0"/>
                <a:cs typeface="Lato" charset="0"/>
              </a:rPr>
            </a:br>
            <a:r>
              <a:rPr lang="en-GB" sz="5000" dirty="0" smtClean="0">
                <a:solidFill>
                  <a:srgbClr val="8B8B89"/>
                </a:solidFill>
                <a:latin typeface="Lato" charset="0"/>
                <a:ea typeface="Lato" charset="0"/>
                <a:cs typeface="Lato" charset="0"/>
              </a:rPr>
              <a:t>Comparing </a:t>
            </a:r>
            <a:r>
              <a:rPr lang="en-GB" sz="5000" dirty="0">
                <a:solidFill>
                  <a:srgbClr val="8B8B89"/>
                </a:solidFill>
                <a:latin typeface="Lato" charset="0"/>
                <a:ea typeface="Lato" charset="0"/>
                <a:cs typeface="Lato" charset="0"/>
              </a:rPr>
              <a:t>individual </a:t>
            </a:r>
            <a:r>
              <a:rPr lang="en-GB" sz="5000" dirty="0" smtClean="0">
                <a:solidFill>
                  <a:srgbClr val="8B8B89"/>
                </a:solidFill>
                <a:latin typeface="Lato" charset="0"/>
                <a:ea typeface="Lato" charset="0"/>
                <a:cs typeface="Lato" charset="0"/>
              </a:rPr>
              <a:t>experiences</a:t>
            </a:r>
            <a:r>
              <a:rPr lang="en-GB" dirty="0" smtClean="0">
                <a:solidFill>
                  <a:srgbClr val="8B8B89"/>
                </a:solidFill>
                <a:latin typeface="Lato" charset="0"/>
                <a:ea typeface="Lato" charset="0"/>
                <a:cs typeface="Lato" charset="0"/>
              </a:rPr>
              <a:t/>
            </a:r>
            <a:br>
              <a:rPr lang="en-GB" dirty="0" smtClean="0">
                <a:solidFill>
                  <a:srgbClr val="8B8B89"/>
                </a:solidFill>
                <a:latin typeface="Lato" charset="0"/>
                <a:ea typeface="Lato" charset="0"/>
                <a:cs typeface="Lato" charset="0"/>
              </a:rPr>
            </a:br>
            <a:r>
              <a:rPr lang="en-GB" sz="5000" dirty="0" smtClean="0">
                <a:solidFill>
                  <a:srgbClr val="8B8B89"/>
                </a:solidFill>
                <a:latin typeface="Lato" charset="0"/>
                <a:ea typeface="Lato" charset="0"/>
                <a:cs typeface="Lato" charset="0"/>
              </a:rPr>
              <a:t>(1750-1900)</a:t>
            </a:r>
            <a:endParaRPr lang="en-GB" sz="5000" dirty="0">
              <a:solidFill>
                <a:srgbClr val="8B8B89"/>
              </a:solidFill>
              <a:latin typeface="Lato" charset="0"/>
              <a:ea typeface="Lato" charset="0"/>
              <a:cs typeface="Lato" charset="0"/>
            </a:endParaRPr>
          </a:p>
        </p:txBody>
      </p:sp>
      <p:sp>
        <p:nvSpPr>
          <p:cNvPr id="11" name="TextBox 10"/>
          <p:cNvSpPr txBox="1"/>
          <p:nvPr/>
        </p:nvSpPr>
        <p:spPr>
          <a:xfrm>
            <a:off x="3335850" y="6387296"/>
            <a:ext cx="3294492" cy="646331"/>
          </a:xfrm>
          <a:prstGeom prst="rect">
            <a:avLst/>
          </a:prstGeom>
          <a:noFill/>
        </p:spPr>
        <p:txBody>
          <a:bodyPr wrap="none" rtlCol="0">
            <a:spAutoFit/>
          </a:bodyPr>
          <a:lstStyle/>
          <a:p>
            <a:r>
              <a:rPr lang="en-GB" dirty="0" smtClean="0">
                <a:solidFill>
                  <a:srgbClr val="8B8B89"/>
                </a:solidFill>
                <a:latin typeface="Lato" charset="0"/>
                <a:ea typeface="Lato" charset="0"/>
                <a:cs typeface="Lato" charset="0"/>
                <a:hlinkClick r:id="rId2"/>
              </a:rPr>
              <a:t>www.ourmigrationstory.org.uk</a:t>
            </a:r>
            <a:endParaRPr lang="en-GB" dirty="0" smtClean="0">
              <a:solidFill>
                <a:srgbClr val="8B8B89"/>
              </a:solidFill>
              <a:latin typeface="Lato" charset="0"/>
              <a:ea typeface="Lato" charset="0"/>
              <a:cs typeface="Lato" charset="0"/>
            </a:endParaRPr>
          </a:p>
          <a:p>
            <a:endParaRPr lang="en-GB" dirty="0">
              <a:solidFill>
                <a:srgbClr val="8B8B89"/>
              </a:solidFill>
              <a:latin typeface="Lato" charset="0"/>
              <a:ea typeface="Lato" charset="0"/>
              <a:cs typeface="Lato" charset="0"/>
            </a:endParaRPr>
          </a:p>
        </p:txBody>
      </p:sp>
    </p:spTree>
    <p:extLst>
      <p:ext uri="{BB962C8B-B14F-4D97-AF65-F5344CB8AC3E}">
        <p14:creationId xmlns:p14="http://schemas.microsoft.com/office/powerpoint/2010/main" val="1445157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688843" y="1448551"/>
            <a:ext cx="4190702" cy="823912"/>
          </a:xfrm>
        </p:spPr>
        <p:txBody>
          <a:bodyPr/>
          <a:lstStyle/>
          <a:p>
            <a:r>
              <a:rPr lang="en-GB" dirty="0" smtClean="0">
                <a:solidFill>
                  <a:schemeClr val="tx1">
                    <a:lumMod val="50000"/>
                    <a:lumOff val="50000"/>
                  </a:schemeClr>
                </a:solidFill>
                <a:latin typeface="Lato" charset="0"/>
                <a:ea typeface="Lato" charset="0"/>
                <a:cs typeface="Lato" charset="0"/>
              </a:rPr>
              <a:t>Lesson Objectives</a:t>
            </a:r>
            <a:endParaRPr lang="en-GB" dirty="0">
              <a:solidFill>
                <a:schemeClr val="tx1">
                  <a:lumMod val="50000"/>
                  <a:lumOff val="50000"/>
                </a:schemeClr>
              </a:solidFill>
              <a:latin typeface="Lato" charset="0"/>
              <a:ea typeface="Lato" charset="0"/>
              <a:cs typeface="Lato" charset="0"/>
            </a:endParaRPr>
          </a:p>
        </p:txBody>
      </p:sp>
      <p:sp>
        <p:nvSpPr>
          <p:cNvPr id="6" name="Content Placeholder 5"/>
          <p:cNvSpPr>
            <a:spLocks noGrp="1"/>
          </p:cNvSpPr>
          <p:nvPr>
            <p:ph sz="half" idx="2"/>
          </p:nvPr>
        </p:nvSpPr>
        <p:spPr>
          <a:xfrm>
            <a:off x="688843" y="2490827"/>
            <a:ext cx="4190702" cy="3209925"/>
          </a:xfrm>
        </p:spPr>
        <p:txBody>
          <a:bodyPr>
            <a:normAutofit fontScale="77500" lnSpcReduction="20000"/>
          </a:bodyPr>
          <a:lstStyle/>
          <a:p>
            <a:r>
              <a:rPr lang="en-GB" dirty="0">
                <a:latin typeface="Lato" charset="0"/>
                <a:ea typeface="Lato" charset="0"/>
                <a:cs typeface="Lato" charset="0"/>
              </a:rPr>
              <a:t>To identify similarities and differences in the experiences of two black immigrants to Britain</a:t>
            </a:r>
          </a:p>
          <a:p>
            <a:r>
              <a:rPr lang="en-GB" dirty="0">
                <a:latin typeface="Lato" charset="0"/>
                <a:ea typeface="Lato" charset="0"/>
                <a:cs typeface="Lato" charset="0"/>
              </a:rPr>
              <a:t>To identify ways in which the two men demonstrated ‘agency’ in their actions</a:t>
            </a:r>
          </a:p>
          <a:p>
            <a:r>
              <a:rPr lang="en-GB" dirty="0">
                <a:latin typeface="Lato" charset="0"/>
                <a:ea typeface="Lato" charset="0"/>
                <a:cs typeface="Lato" charset="0"/>
              </a:rPr>
              <a:t>To consider why agency is an important concept when studying the experiences of immigrants, and why it is difficult to assess</a:t>
            </a:r>
          </a:p>
          <a:p>
            <a:endParaRPr lang="en-GB" dirty="0">
              <a:latin typeface="Lato" charset="0"/>
              <a:ea typeface="Lato" charset="0"/>
              <a:cs typeface="Lato" charset="0"/>
            </a:endParaRPr>
          </a:p>
        </p:txBody>
      </p:sp>
      <p:sp>
        <p:nvSpPr>
          <p:cNvPr id="7" name="Text Placeholder 6"/>
          <p:cNvSpPr>
            <a:spLocks noGrp="1"/>
          </p:cNvSpPr>
          <p:nvPr>
            <p:ph type="body" sz="quarter" idx="3"/>
          </p:nvPr>
        </p:nvSpPr>
        <p:spPr>
          <a:xfrm>
            <a:off x="5021427" y="1434902"/>
            <a:ext cx="4211340" cy="823912"/>
          </a:xfrm>
        </p:spPr>
        <p:txBody>
          <a:bodyPr/>
          <a:lstStyle/>
          <a:p>
            <a:r>
              <a:rPr lang="en-GB" dirty="0" smtClean="0">
                <a:solidFill>
                  <a:schemeClr val="tx1">
                    <a:lumMod val="50000"/>
                    <a:lumOff val="50000"/>
                  </a:schemeClr>
                </a:solidFill>
                <a:latin typeface="Lato" charset="0"/>
                <a:ea typeface="Lato" charset="0"/>
                <a:cs typeface="Lato" charset="0"/>
              </a:rPr>
              <a:t>Starter task</a:t>
            </a:r>
            <a:endParaRPr lang="en-GB" dirty="0">
              <a:solidFill>
                <a:schemeClr val="tx1">
                  <a:lumMod val="50000"/>
                  <a:lumOff val="50000"/>
                </a:schemeClr>
              </a:solidFill>
              <a:latin typeface="Lato" charset="0"/>
              <a:ea typeface="Lato" charset="0"/>
              <a:cs typeface="Lato" charset="0"/>
            </a:endParaRPr>
          </a:p>
        </p:txBody>
      </p:sp>
      <p:sp>
        <p:nvSpPr>
          <p:cNvPr id="8" name="Content Placeholder 7"/>
          <p:cNvSpPr>
            <a:spLocks noGrp="1"/>
          </p:cNvSpPr>
          <p:nvPr>
            <p:ph sz="quarter" idx="4"/>
          </p:nvPr>
        </p:nvSpPr>
        <p:spPr>
          <a:xfrm>
            <a:off x="5021427" y="2504475"/>
            <a:ext cx="4211340" cy="3209925"/>
          </a:xfrm>
        </p:spPr>
        <p:txBody>
          <a:bodyPr>
            <a:normAutofit/>
          </a:bodyPr>
          <a:lstStyle/>
          <a:p>
            <a:pPr marL="0" indent="0">
              <a:buNone/>
            </a:pPr>
            <a:r>
              <a:rPr lang="en-GB" sz="2200" dirty="0">
                <a:latin typeface="Lato" charset="0"/>
                <a:ea typeface="Lato" charset="0"/>
                <a:cs typeface="Lato" charset="0"/>
              </a:rPr>
              <a:t>How free are you to decide your actions in life? </a:t>
            </a:r>
          </a:p>
          <a:p>
            <a:endParaRPr lang="en-GB" sz="2200" dirty="0">
              <a:latin typeface="Lato" charset="0"/>
              <a:ea typeface="Lato" charset="0"/>
              <a:cs typeface="Lato" charset="0"/>
            </a:endParaRPr>
          </a:p>
          <a:p>
            <a:pPr marL="0" indent="0">
              <a:buNone/>
            </a:pPr>
            <a:r>
              <a:rPr lang="en-GB" sz="2200" dirty="0">
                <a:latin typeface="Lato" charset="0"/>
                <a:ea typeface="Lato" charset="0"/>
                <a:cs typeface="Lato" charset="0"/>
              </a:rPr>
              <a:t>Which areas of your life do you have most control over, and which the least?</a:t>
            </a:r>
          </a:p>
          <a:p>
            <a:endParaRPr lang="en-GB" sz="2200" dirty="0">
              <a:latin typeface="Lato" charset="0"/>
              <a:ea typeface="Lato" charset="0"/>
              <a:cs typeface="Lato" charset="0"/>
            </a:endParaRPr>
          </a:p>
        </p:txBody>
      </p:sp>
      <p:sp>
        <p:nvSpPr>
          <p:cNvPr id="9" name="TextBox 8"/>
          <p:cNvSpPr txBox="1"/>
          <p:nvPr/>
        </p:nvSpPr>
        <p:spPr>
          <a:xfrm>
            <a:off x="3311835" y="6488668"/>
            <a:ext cx="3294492" cy="369332"/>
          </a:xfrm>
          <a:prstGeom prst="rect">
            <a:avLst/>
          </a:prstGeom>
          <a:noFill/>
        </p:spPr>
        <p:txBody>
          <a:bodyPr wrap="none" rtlCol="0">
            <a:spAutoFit/>
          </a:bodyPr>
          <a:lstStyle/>
          <a:p>
            <a:r>
              <a:rPr lang="en-GB" dirty="0" err="1" smtClean="0">
                <a:solidFill>
                  <a:srgbClr val="8B8B89"/>
                </a:solidFill>
                <a:latin typeface="Lato" charset="0"/>
                <a:ea typeface="Lato" charset="0"/>
                <a:cs typeface="Lato" charset="0"/>
              </a:rPr>
              <a:t>www.ourmigrationstory.org.uk</a:t>
            </a:r>
            <a:endParaRPr lang="en-GB" dirty="0">
              <a:solidFill>
                <a:srgbClr val="8B8B89"/>
              </a:solidFill>
              <a:latin typeface="Lato" charset="0"/>
              <a:ea typeface="Lato" charset="0"/>
              <a:cs typeface="Lato" charset="0"/>
            </a:endParaRPr>
          </a:p>
        </p:txBody>
      </p:sp>
      <p:sp>
        <p:nvSpPr>
          <p:cNvPr id="10" name="TextBox 9"/>
          <p:cNvSpPr txBox="1"/>
          <p:nvPr/>
        </p:nvSpPr>
        <p:spPr>
          <a:xfrm>
            <a:off x="6867989" y="0"/>
            <a:ext cx="3038011" cy="307777"/>
          </a:xfrm>
          <a:prstGeom prst="rect">
            <a:avLst/>
          </a:prstGeom>
          <a:noFill/>
        </p:spPr>
        <p:txBody>
          <a:bodyPr wrap="none" rtlCol="0">
            <a:spAutoFit/>
          </a:bodyPr>
          <a:lstStyle/>
          <a:p>
            <a:r>
              <a:rPr lang="en-GB" sz="1400" dirty="0" smtClean="0">
                <a:solidFill>
                  <a:srgbClr val="8B8B89"/>
                </a:solidFill>
                <a:latin typeface="Lato" charset="0"/>
                <a:ea typeface="Lato" charset="0"/>
                <a:cs typeface="Lato" charset="0"/>
              </a:rPr>
              <a:t>Black migrants in Britain 1750-1900</a:t>
            </a:r>
            <a:endParaRPr lang="en-GB" sz="1400" dirty="0">
              <a:solidFill>
                <a:srgbClr val="8B8B89"/>
              </a:solidFill>
              <a:latin typeface="Lato" charset="0"/>
              <a:ea typeface="Lato" charset="0"/>
              <a:cs typeface="Lato" charset="0"/>
            </a:endParaRPr>
          </a:p>
        </p:txBody>
      </p:sp>
    </p:spTree>
    <p:extLst>
      <p:ext uri="{BB962C8B-B14F-4D97-AF65-F5344CB8AC3E}">
        <p14:creationId xmlns:p14="http://schemas.microsoft.com/office/powerpoint/2010/main" val="17814322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0"/>
            <a:ext cx="9906000" cy="22518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Lato" charset="0"/>
              <a:ea typeface="Lato" charset="0"/>
              <a:cs typeface="Lato" charset="0"/>
            </a:endParaRPr>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7466" t="49891" r="84986" b="36496"/>
          <a:stretch/>
        </p:blipFill>
        <p:spPr>
          <a:xfrm rot="16200000">
            <a:off x="34964" y="6064622"/>
            <a:ext cx="747656" cy="796068"/>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31059" t="78360" r="55366" b="-435"/>
          <a:stretch/>
        </p:blipFill>
        <p:spPr>
          <a:xfrm rot="10800000">
            <a:off x="8561292" y="5567084"/>
            <a:ext cx="1344707" cy="1290915"/>
          </a:xfrm>
          <a:prstGeom prst="rect">
            <a:avLst/>
          </a:prstGeom>
        </p:spPr>
      </p:pic>
      <p:sp>
        <p:nvSpPr>
          <p:cNvPr id="9" name="TextBox 8"/>
          <p:cNvSpPr txBox="1"/>
          <p:nvPr/>
        </p:nvSpPr>
        <p:spPr>
          <a:xfrm>
            <a:off x="3668362" y="6475221"/>
            <a:ext cx="3294492" cy="369332"/>
          </a:xfrm>
          <a:prstGeom prst="rect">
            <a:avLst/>
          </a:prstGeom>
          <a:noFill/>
        </p:spPr>
        <p:txBody>
          <a:bodyPr wrap="none" rtlCol="0">
            <a:spAutoFit/>
          </a:bodyPr>
          <a:lstStyle/>
          <a:p>
            <a:r>
              <a:rPr lang="en-GB" smtClean="0">
                <a:solidFill>
                  <a:srgbClr val="8B8B89"/>
                </a:solidFill>
                <a:latin typeface="Lato" charset="0"/>
                <a:ea typeface="Lato" charset="0"/>
                <a:cs typeface="Lato" charset="0"/>
              </a:rPr>
              <a:t>www.ourmigrationstory.org.uk</a:t>
            </a:r>
            <a:endParaRPr lang="en-GB" dirty="0">
              <a:solidFill>
                <a:srgbClr val="8B8B89"/>
              </a:solidFill>
              <a:latin typeface="Lato" charset="0"/>
              <a:ea typeface="Lato" charset="0"/>
              <a:cs typeface="Lato" charset="0"/>
            </a:endParaRPr>
          </a:p>
        </p:txBody>
      </p:sp>
      <p:sp>
        <p:nvSpPr>
          <p:cNvPr id="11" name="Rectangle 10"/>
          <p:cNvSpPr/>
          <p:nvPr/>
        </p:nvSpPr>
        <p:spPr>
          <a:xfrm>
            <a:off x="1108484" y="54275"/>
            <a:ext cx="8941785" cy="369332"/>
          </a:xfrm>
          <a:prstGeom prst="rect">
            <a:avLst/>
          </a:prstGeom>
        </p:spPr>
        <p:txBody>
          <a:bodyPr wrap="square">
            <a:spAutoFit/>
          </a:bodyPr>
          <a:lstStyle/>
          <a:p>
            <a:pPr algn="ctr"/>
            <a:r>
              <a:rPr lang="en-GB" b="1" dirty="0">
                <a:solidFill>
                  <a:srgbClr val="8B8B89"/>
                </a:solidFill>
                <a:latin typeface="Lato" charset="0"/>
                <a:ea typeface="Lato" charset="0"/>
                <a:cs typeface="Lato" charset="0"/>
              </a:rPr>
              <a:t>Similarities and differences in the experiences of two </a:t>
            </a:r>
            <a:r>
              <a:rPr lang="en-GB" b="1" dirty="0" smtClean="0">
                <a:solidFill>
                  <a:srgbClr val="8B8B89"/>
                </a:solidFill>
                <a:latin typeface="Lato" charset="0"/>
                <a:ea typeface="Lato" charset="0"/>
                <a:cs typeface="Lato" charset="0"/>
              </a:rPr>
              <a:t>black migrants </a:t>
            </a:r>
            <a:r>
              <a:rPr lang="en-GB" b="1" dirty="0">
                <a:solidFill>
                  <a:srgbClr val="8B8B89"/>
                </a:solidFill>
                <a:latin typeface="Lato" charset="0"/>
                <a:ea typeface="Lato" charset="0"/>
                <a:cs typeface="Lato" charset="0"/>
              </a:rPr>
              <a:t>to Britain</a:t>
            </a:r>
            <a:endParaRPr lang="en-GB" b="1" i="0" dirty="0">
              <a:solidFill>
                <a:srgbClr val="8B8B89"/>
              </a:solidFill>
              <a:effectLst/>
              <a:latin typeface="Lato" charset="0"/>
              <a:ea typeface="Lato" charset="0"/>
              <a:cs typeface="Lato"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1715717155"/>
              </p:ext>
            </p:extLst>
          </p:nvPr>
        </p:nvGraphicFramePr>
        <p:xfrm>
          <a:off x="10756" y="653728"/>
          <a:ext cx="9895242" cy="6217920"/>
        </p:xfrm>
        <a:graphic>
          <a:graphicData uri="http://schemas.openxmlformats.org/drawingml/2006/table">
            <a:tbl>
              <a:tblPr firstRow="1" bandRow="1">
                <a:tableStyleId>{5C22544A-7EE6-4342-B048-85BDC9FD1C3A}</a:tableStyleId>
              </a:tblPr>
              <a:tblGrid>
                <a:gridCol w="1588219">
                  <a:extLst>
                    <a:ext uri="{9D8B030D-6E8A-4147-A177-3AD203B41FA5}">
                      <a16:colId xmlns:a16="http://schemas.microsoft.com/office/drawing/2014/main" val="2135901482"/>
                    </a:ext>
                  </a:extLst>
                </a:gridCol>
                <a:gridCol w="1993356">
                  <a:extLst>
                    <a:ext uri="{9D8B030D-6E8A-4147-A177-3AD203B41FA5}">
                      <a16:colId xmlns:a16="http://schemas.microsoft.com/office/drawing/2014/main" val="3655147862"/>
                    </a:ext>
                  </a:extLst>
                </a:gridCol>
                <a:gridCol w="2092404">
                  <a:extLst>
                    <a:ext uri="{9D8B030D-6E8A-4147-A177-3AD203B41FA5}">
                      <a16:colId xmlns:a16="http://schemas.microsoft.com/office/drawing/2014/main" val="2343625015"/>
                    </a:ext>
                  </a:extLst>
                </a:gridCol>
                <a:gridCol w="2242215">
                  <a:extLst>
                    <a:ext uri="{9D8B030D-6E8A-4147-A177-3AD203B41FA5}">
                      <a16:colId xmlns:a16="http://schemas.microsoft.com/office/drawing/2014/main" val="2870604247"/>
                    </a:ext>
                  </a:extLst>
                </a:gridCol>
                <a:gridCol w="1979048">
                  <a:extLst>
                    <a:ext uri="{9D8B030D-6E8A-4147-A177-3AD203B41FA5}">
                      <a16:colId xmlns:a16="http://schemas.microsoft.com/office/drawing/2014/main" val="3724579260"/>
                    </a:ext>
                  </a:extLst>
                </a:gridCol>
              </a:tblGrid>
              <a:tr h="363692">
                <a:tc>
                  <a:txBody>
                    <a:bodyPr/>
                    <a:lstStyle/>
                    <a:p>
                      <a:pPr algn="ctr"/>
                      <a:endParaRPr lang="en-GB" dirty="0">
                        <a:solidFill>
                          <a:schemeClr val="tx1"/>
                        </a:solidFill>
                        <a:latin typeface="Lato" charset="0"/>
                        <a:ea typeface="Lato" charset="0"/>
                        <a:cs typeface="Lato" charset="0"/>
                      </a:endParaRPr>
                    </a:p>
                  </a:txBody>
                  <a:tcPr>
                    <a:lnL w="28575"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GB" sz="1800" dirty="0" err="1">
                          <a:solidFill>
                            <a:schemeClr val="bg1"/>
                          </a:solidFill>
                          <a:latin typeface="Lato" charset="0"/>
                          <a:ea typeface="Lato" charset="0"/>
                          <a:cs typeface="Lato" charset="0"/>
                        </a:rPr>
                        <a:t>Gronniosaw</a:t>
                      </a:r>
                      <a:endParaRPr lang="en-GB" dirty="0">
                        <a:solidFill>
                          <a:schemeClr val="bg1"/>
                        </a:solidFill>
                        <a:latin typeface="Lato" charset="0"/>
                        <a:ea typeface="Lato" charset="0"/>
                        <a:cs typeface="Lato"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249BC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err="1">
                          <a:solidFill>
                            <a:schemeClr val="bg1"/>
                          </a:solidFill>
                          <a:latin typeface="Lato" charset="0"/>
                          <a:ea typeface="Lato" charset="0"/>
                          <a:cs typeface="Lato" charset="0"/>
                        </a:rPr>
                        <a:t>Lobengula</a:t>
                      </a:r>
                      <a:endParaRPr lang="en-GB" sz="1800" dirty="0">
                        <a:solidFill>
                          <a:schemeClr val="bg1"/>
                        </a:solidFill>
                        <a:latin typeface="Lato" charset="0"/>
                        <a:ea typeface="Lato" charset="0"/>
                        <a:cs typeface="Lato"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67AB4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solidFill>
                            <a:schemeClr val="bg1"/>
                          </a:solidFill>
                          <a:latin typeface="Lato" charset="0"/>
                          <a:ea typeface="Lato" charset="0"/>
                          <a:cs typeface="Lato" charset="0"/>
                        </a:rPr>
                        <a:t>Similarities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AD23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solidFill>
                            <a:schemeClr val="bg1"/>
                          </a:solidFill>
                          <a:latin typeface="Lato" charset="0"/>
                          <a:ea typeface="Lato" charset="0"/>
                          <a:cs typeface="Lato" charset="0"/>
                        </a:rPr>
                        <a:t>Differences</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DB518C"/>
                    </a:solidFill>
                  </a:tcPr>
                </a:tc>
                <a:extLst>
                  <a:ext uri="{0D108BD9-81ED-4DB2-BD59-A6C34878D82A}">
                    <a16:rowId xmlns:a16="http://schemas.microsoft.com/office/drawing/2014/main" val="3077433484"/>
                  </a:ext>
                </a:extLst>
              </a:tr>
              <a:tr h="145476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latin typeface="Lato" charset="0"/>
                          <a:ea typeface="Lato" charset="0"/>
                          <a:cs typeface="Lato" charset="0"/>
                        </a:rPr>
                        <a:t>Life pre-migration to Britain</a:t>
                      </a:r>
                    </a:p>
                  </a:txBody>
                  <a:tcPr anchor="ctr">
                    <a:lnL w="28575" cap="flat" cmpd="sng" algn="ctr">
                      <a:solidFill>
                        <a:srgbClr val="8B8B89"/>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1800" dirty="0">
                        <a:solidFill>
                          <a:schemeClr val="tx1"/>
                        </a:solidFill>
                        <a:latin typeface="Lato" charset="0"/>
                        <a:ea typeface="Lato" charset="0"/>
                        <a:cs typeface="Lato" charset="0"/>
                      </a:endParaRPr>
                    </a:p>
                    <a:p>
                      <a:endParaRPr lang="en-GB" sz="1800" dirty="0">
                        <a:solidFill>
                          <a:schemeClr val="tx1"/>
                        </a:solidFill>
                        <a:latin typeface="Lato" charset="0"/>
                        <a:ea typeface="Lato" charset="0"/>
                        <a:cs typeface="Lato" charset="0"/>
                      </a:endParaRPr>
                    </a:p>
                    <a:p>
                      <a:endParaRPr lang="en-GB" sz="1800" dirty="0">
                        <a:solidFill>
                          <a:schemeClr val="tx1"/>
                        </a:solidFill>
                        <a:latin typeface="Lato" charset="0"/>
                        <a:ea typeface="Lato" charset="0"/>
                        <a:cs typeface="Lato" charset="0"/>
                      </a:endParaRPr>
                    </a:p>
                    <a:p>
                      <a:endParaRPr lang="en-GB" sz="1800" dirty="0">
                        <a:solidFill>
                          <a:schemeClr val="tx1"/>
                        </a:solidFill>
                        <a:latin typeface="Lato" charset="0"/>
                        <a:ea typeface="Lato" charset="0"/>
                        <a:cs typeface="Lato" charset="0"/>
                      </a:endParaRPr>
                    </a:p>
                    <a:p>
                      <a:endParaRPr lang="en-GB" sz="1800" dirty="0">
                        <a:solidFill>
                          <a:schemeClr val="tx1"/>
                        </a:solidFill>
                        <a:latin typeface="Lato" charset="0"/>
                        <a:ea typeface="Lato" charset="0"/>
                        <a:cs typeface="Lato"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latin typeface="Lato" charset="0"/>
                        <a:ea typeface="Lato" charset="0"/>
                        <a:cs typeface="Lato"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latin typeface="Lato" charset="0"/>
                        <a:ea typeface="Lato" charset="0"/>
                        <a:cs typeface="Lato"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latin typeface="Lato" charset="0"/>
                        <a:ea typeface="Lato" charset="0"/>
                        <a:cs typeface="Lato"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0996064"/>
                  </a:ext>
                </a:extLst>
              </a:tr>
              <a:tr h="145476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latin typeface="Lato" charset="0"/>
                          <a:ea typeface="Lato" charset="0"/>
                          <a:cs typeface="Lato" charset="0"/>
                        </a:rPr>
                        <a:t>When &amp; why they came to Britain</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1800" dirty="0">
                        <a:solidFill>
                          <a:schemeClr val="tx1"/>
                        </a:solidFill>
                        <a:latin typeface="Lato" charset="0"/>
                        <a:ea typeface="Lato" charset="0"/>
                        <a:cs typeface="Lato" charset="0"/>
                      </a:endParaRPr>
                    </a:p>
                    <a:p>
                      <a:endParaRPr lang="en-GB" sz="1800" dirty="0">
                        <a:solidFill>
                          <a:schemeClr val="tx1"/>
                        </a:solidFill>
                        <a:latin typeface="Lato" charset="0"/>
                        <a:ea typeface="Lato" charset="0"/>
                        <a:cs typeface="Lato" charset="0"/>
                      </a:endParaRPr>
                    </a:p>
                    <a:p>
                      <a:endParaRPr lang="en-GB" sz="1800" dirty="0">
                        <a:solidFill>
                          <a:schemeClr val="tx1"/>
                        </a:solidFill>
                        <a:latin typeface="Lato" charset="0"/>
                        <a:ea typeface="Lato" charset="0"/>
                        <a:cs typeface="Lato" charset="0"/>
                      </a:endParaRPr>
                    </a:p>
                    <a:p>
                      <a:endParaRPr lang="en-GB" sz="1800" dirty="0">
                        <a:solidFill>
                          <a:schemeClr val="tx1"/>
                        </a:solidFill>
                        <a:latin typeface="Lato" charset="0"/>
                        <a:ea typeface="Lato" charset="0"/>
                        <a:cs typeface="Lato" charset="0"/>
                      </a:endParaRPr>
                    </a:p>
                    <a:p>
                      <a:endParaRPr lang="en-GB" sz="1800" dirty="0">
                        <a:solidFill>
                          <a:schemeClr val="tx1"/>
                        </a:solidFill>
                        <a:latin typeface="Lato" charset="0"/>
                        <a:ea typeface="Lato" charset="0"/>
                        <a:cs typeface="Lato"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latin typeface="Lato" charset="0"/>
                        <a:ea typeface="Lato" charset="0"/>
                        <a:cs typeface="Lato"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latin typeface="Lato" charset="0"/>
                        <a:ea typeface="Lato" charset="0"/>
                        <a:cs typeface="Lato"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latin typeface="Lato" charset="0"/>
                        <a:ea typeface="Lato" charset="0"/>
                        <a:cs typeface="Lato"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23492020"/>
                  </a:ext>
                </a:extLst>
              </a:tr>
              <a:tr h="145476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latin typeface="Lato" charset="0"/>
                          <a:ea typeface="Lato" charset="0"/>
                          <a:cs typeface="Lato" charset="0"/>
                        </a:rPr>
                        <a:t>Initial experiences</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sz="1800" dirty="0">
                        <a:solidFill>
                          <a:schemeClr val="tx1"/>
                        </a:solidFill>
                        <a:latin typeface="Lato" charset="0"/>
                        <a:ea typeface="Lato" charset="0"/>
                        <a:cs typeface="Lato" charset="0"/>
                      </a:endParaRPr>
                    </a:p>
                    <a:p>
                      <a:endParaRPr lang="en-GB" sz="1800" dirty="0">
                        <a:solidFill>
                          <a:schemeClr val="tx1"/>
                        </a:solidFill>
                        <a:latin typeface="Lato" charset="0"/>
                        <a:ea typeface="Lato" charset="0"/>
                        <a:cs typeface="Lato" charset="0"/>
                      </a:endParaRPr>
                    </a:p>
                    <a:p>
                      <a:endParaRPr lang="en-GB" sz="1800" dirty="0">
                        <a:solidFill>
                          <a:schemeClr val="tx1"/>
                        </a:solidFill>
                        <a:latin typeface="Lato" charset="0"/>
                        <a:ea typeface="Lato" charset="0"/>
                        <a:cs typeface="Lato" charset="0"/>
                      </a:endParaRPr>
                    </a:p>
                    <a:p>
                      <a:endParaRPr lang="en-GB" sz="1800" dirty="0">
                        <a:solidFill>
                          <a:schemeClr val="tx1"/>
                        </a:solidFill>
                        <a:latin typeface="Lato" charset="0"/>
                        <a:ea typeface="Lato" charset="0"/>
                        <a:cs typeface="Lato" charset="0"/>
                      </a:endParaRPr>
                    </a:p>
                    <a:p>
                      <a:endParaRPr lang="en-GB" sz="1800" dirty="0">
                        <a:solidFill>
                          <a:schemeClr val="tx1"/>
                        </a:solidFill>
                        <a:latin typeface="Lato" charset="0"/>
                        <a:ea typeface="Lato" charset="0"/>
                        <a:cs typeface="Lato"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latin typeface="Lato" charset="0"/>
                        <a:ea typeface="Lato" charset="0"/>
                        <a:cs typeface="Lato"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latin typeface="Lato" charset="0"/>
                        <a:ea typeface="Lato" charset="0"/>
                        <a:cs typeface="Lato"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latin typeface="Lato" charset="0"/>
                        <a:ea typeface="Lato" charset="0"/>
                        <a:cs typeface="Lato"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49680400"/>
                  </a:ext>
                </a:extLst>
              </a:tr>
              <a:tr h="145476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latin typeface="Lato" charset="0"/>
                          <a:ea typeface="Lato" charset="0"/>
                          <a:cs typeface="Lato" charset="0"/>
                        </a:rPr>
                        <a:t>Experiences once ‘settled’</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800" dirty="0">
                        <a:solidFill>
                          <a:schemeClr val="tx1"/>
                        </a:solidFill>
                        <a:latin typeface="Lato" charset="0"/>
                        <a:ea typeface="Lato" charset="0"/>
                        <a:cs typeface="Lato" charset="0"/>
                      </a:endParaRPr>
                    </a:p>
                    <a:p>
                      <a:endParaRPr lang="en-GB" sz="1800" dirty="0">
                        <a:solidFill>
                          <a:schemeClr val="tx1"/>
                        </a:solidFill>
                        <a:latin typeface="Lato" charset="0"/>
                        <a:ea typeface="Lato" charset="0"/>
                        <a:cs typeface="Lato" charset="0"/>
                      </a:endParaRPr>
                    </a:p>
                    <a:p>
                      <a:endParaRPr lang="en-GB" sz="1800" dirty="0">
                        <a:solidFill>
                          <a:schemeClr val="tx1"/>
                        </a:solidFill>
                        <a:latin typeface="Lato" charset="0"/>
                        <a:ea typeface="Lato" charset="0"/>
                        <a:cs typeface="Lato" charset="0"/>
                      </a:endParaRPr>
                    </a:p>
                    <a:p>
                      <a:endParaRPr lang="en-GB" sz="1800" dirty="0">
                        <a:solidFill>
                          <a:schemeClr val="tx1"/>
                        </a:solidFill>
                        <a:latin typeface="Lato" charset="0"/>
                        <a:ea typeface="Lato" charset="0"/>
                        <a:cs typeface="Lato" charset="0"/>
                      </a:endParaRPr>
                    </a:p>
                    <a:p>
                      <a:endParaRPr lang="en-GB" sz="1800" dirty="0">
                        <a:solidFill>
                          <a:schemeClr val="tx1"/>
                        </a:solidFill>
                        <a:latin typeface="Lato" charset="0"/>
                        <a:ea typeface="Lato" charset="0"/>
                        <a:cs typeface="Lato"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latin typeface="Lato" charset="0"/>
                        <a:ea typeface="Lato" charset="0"/>
                        <a:cs typeface="Lato"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latin typeface="Lato" charset="0"/>
                        <a:ea typeface="Lato" charset="0"/>
                        <a:cs typeface="Lato"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latin typeface="Lato" charset="0"/>
                        <a:ea typeface="Lato" charset="0"/>
                        <a:cs typeface="Lato"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0655010"/>
                  </a:ext>
                </a:extLst>
              </a:tr>
            </a:tbl>
          </a:graphicData>
        </a:graphic>
      </p:graphicFrame>
    </p:spTree>
    <p:extLst>
      <p:ext uri="{BB962C8B-B14F-4D97-AF65-F5344CB8AC3E}">
        <p14:creationId xmlns:p14="http://schemas.microsoft.com/office/powerpoint/2010/main" val="20430659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latin typeface="Lato" charset="0"/>
                <a:ea typeface="Lato" charset="0"/>
                <a:cs typeface="Lato" charset="0"/>
              </a:rPr>
              <a:t>Based on the information in the table</a:t>
            </a:r>
            <a:r>
              <a:rPr lang="en-GB" sz="3600" dirty="0" smtClean="0">
                <a:latin typeface="Lato" charset="0"/>
                <a:ea typeface="Lato" charset="0"/>
                <a:cs typeface="Lato" charset="0"/>
              </a:rPr>
              <a:t>:</a:t>
            </a:r>
            <a:endParaRPr lang="en-GB" sz="3600" dirty="0">
              <a:latin typeface="Lato" charset="0"/>
              <a:ea typeface="Lato" charset="0"/>
              <a:cs typeface="Lato" charset="0"/>
            </a:endParaRPr>
          </a:p>
        </p:txBody>
      </p:sp>
      <p:sp>
        <p:nvSpPr>
          <p:cNvPr id="3" name="Content Placeholder 2"/>
          <p:cNvSpPr>
            <a:spLocks noGrp="1"/>
          </p:cNvSpPr>
          <p:nvPr>
            <p:ph idx="1"/>
          </p:nvPr>
        </p:nvSpPr>
        <p:spPr>
          <a:xfrm>
            <a:off x="698623" y="2290464"/>
            <a:ext cx="8543925" cy="3223453"/>
          </a:xfrm>
        </p:spPr>
        <p:txBody>
          <a:bodyPr>
            <a:normAutofit fontScale="77500" lnSpcReduction="20000"/>
          </a:bodyPr>
          <a:lstStyle/>
          <a:p>
            <a:pPr marL="514350" indent="-514350">
              <a:lnSpc>
                <a:spcPct val="200000"/>
              </a:lnSpc>
              <a:buAutoNum type="arabicPeriod"/>
            </a:pPr>
            <a:r>
              <a:rPr lang="en-GB" dirty="0">
                <a:latin typeface="Lato" charset="0"/>
                <a:ea typeface="Lato" charset="0"/>
                <a:cs typeface="Lato" charset="0"/>
              </a:rPr>
              <a:t>Summarise the similarities between the two men’s experiences</a:t>
            </a:r>
          </a:p>
          <a:p>
            <a:pPr marL="514350" indent="-514350">
              <a:lnSpc>
                <a:spcPct val="200000"/>
              </a:lnSpc>
              <a:buAutoNum type="arabicPeriod"/>
            </a:pPr>
            <a:r>
              <a:rPr lang="en-GB" dirty="0">
                <a:latin typeface="Lato" charset="0"/>
                <a:ea typeface="Lato" charset="0"/>
                <a:cs typeface="Lato" charset="0"/>
              </a:rPr>
              <a:t>Summarise the differences between their experiences</a:t>
            </a:r>
          </a:p>
          <a:p>
            <a:pPr marL="514350" indent="-514350">
              <a:lnSpc>
                <a:spcPct val="200000"/>
              </a:lnSpc>
              <a:buAutoNum type="arabicPeriod"/>
            </a:pPr>
            <a:r>
              <a:rPr lang="en-GB" dirty="0">
                <a:latin typeface="Lato" charset="0"/>
                <a:ea typeface="Lato" charset="0"/>
                <a:cs typeface="Lato" charset="0"/>
              </a:rPr>
              <a:t>Can you explain the differences?</a:t>
            </a:r>
          </a:p>
          <a:p>
            <a:pPr marL="514350" indent="-514350">
              <a:lnSpc>
                <a:spcPct val="150000"/>
              </a:lnSpc>
              <a:buAutoNum type="arabicPeriod"/>
            </a:pPr>
            <a:r>
              <a:rPr lang="en-GB" dirty="0">
                <a:latin typeface="Lato" charset="0"/>
                <a:ea typeface="Lato" charset="0"/>
                <a:cs typeface="Lato" charset="0"/>
              </a:rPr>
              <a:t>Do their stories demonstrate more change or continuity across the period 1750 – 1900 for immigrants of African origin?</a:t>
            </a:r>
          </a:p>
          <a:p>
            <a:endParaRPr lang="en-GB" dirty="0">
              <a:latin typeface="Lato" charset="0"/>
              <a:ea typeface="Lato" charset="0"/>
              <a:cs typeface="Lato" charset="0"/>
            </a:endParaRPr>
          </a:p>
        </p:txBody>
      </p:sp>
      <p:sp>
        <p:nvSpPr>
          <p:cNvPr id="4" name="TextBox 3"/>
          <p:cNvSpPr txBox="1"/>
          <p:nvPr/>
        </p:nvSpPr>
        <p:spPr>
          <a:xfrm>
            <a:off x="3305754" y="6488668"/>
            <a:ext cx="3294492" cy="369332"/>
          </a:xfrm>
          <a:prstGeom prst="rect">
            <a:avLst/>
          </a:prstGeom>
          <a:noFill/>
        </p:spPr>
        <p:txBody>
          <a:bodyPr wrap="none" rtlCol="0">
            <a:spAutoFit/>
          </a:bodyPr>
          <a:lstStyle/>
          <a:p>
            <a:r>
              <a:rPr lang="en-GB" dirty="0" err="1" smtClean="0">
                <a:solidFill>
                  <a:srgbClr val="8B8B89"/>
                </a:solidFill>
                <a:latin typeface="Lato" charset="0"/>
                <a:ea typeface="Lato" charset="0"/>
                <a:cs typeface="Lato" charset="0"/>
              </a:rPr>
              <a:t>www.ourmigrationstory.org.uk</a:t>
            </a:r>
            <a:endParaRPr lang="en-GB" dirty="0">
              <a:solidFill>
                <a:srgbClr val="8B8B89"/>
              </a:solidFill>
              <a:latin typeface="Lato" charset="0"/>
              <a:ea typeface="Lato" charset="0"/>
              <a:cs typeface="Lato" charset="0"/>
            </a:endParaRPr>
          </a:p>
        </p:txBody>
      </p:sp>
      <p:sp>
        <p:nvSpPr>
          <p:cNvPr id="6" name="TextBox 5"/>
          <p:cNvSpPr txBox="1"/>
          <p:nvPr/>
        </p:nvSpPr>
        <p:spPr>
          <a:xfrm>
            <a:off x="6867989" y="0"/>
            <a:ext cx="3038011" cy="307777"/>
          </a:xfrm>
          <a:prstGeom prst="rect">
            <a:avLst/>
          </a:prstGeom>
          <a:noFill/>
        </p:spPr>
        <p:txBody>
          <a:bodyPr wrap="none" rtlCol="0">
            <a:spAutoFit/>
          </a:bodyPr>
          <a:lstStyle/>
          <a:p>
            <a:r>
              <a:rPr lang="en-GB" sz="1400" dirty="0" smtClean="0">
                <a:solidFill>
                  <a:srgbClr val="8B8B89"/>
                </a:solidFill>
                <a:latin typeface="Lato" charset="0"/>
                <a:ea typeface="Lato" charset="0"/>
                <a:cs typeface="Lato" charset="0"/>
              </a:rPr>
              <a:t>Black migrants in Britain 1750-1900</a:t>
            </a:r>
            <a:endParaRPr lang="en-GB" sz="1400" dirty="0">
              <a:solidFill>
                <a:srgbClr val="8B8B89"/>
              </a:solidFill>
              <a:latin typeface="Lato" charset="0"/>
              <a:ea typeface="Lato" charset="0"/>
              <a:cs typeface="Lato" charset="0"/>
            </a:endParaRPr>
          </a:p>
        </p:txBody>
      </p:sp>
    </p:spTree>
    <p:extLst>
      <p:ext uri="{BB962C8B-B14F-4D97-AF65-F5344CB8AC3E}">
        <p14:creationId xmlns:p14="http://schemas.microsoft.com/office/powerpoint/2010/main" val="7784058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16692"/>
            <a:ext cx="9906000" cy="22518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Lato" charset="0"/>
              <a:ea typeface="Lato" charset="0"/>
              <a:cs typeface="Lato" charset="0"/>
            </a:endParaRPr>
          </a:p>
        </p:txBody>
      </p:sp>
      <p:sp>
        <p:nvSpPr>
          <p:cNvPr id="3" name="Title 1"/>
          <p:cNvSpPr txBox="1">
            <a:spLocks/>
          </p:cNvSpPr>
          <p:nvPr/>
        </p:nvSpPr>
        <p:spPr>
          <a:xfrm>
            <a:off x="266063" y="406600"/>
            <a:ext cx="9376703" cy="5583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2500" b="1" dirty="0" smtClean="0">
                <a:latin typeface="Lato" charset="0"/>
                <a:ea typeface="Lato" charset="0"/>
                <a:cs typeface="Lato" charset="0"/>
              </a:rPr>
              <a:t>How did </a:t>
            </a:r>
            <a:r>
              <a:rPr lang="en-GB" sz="2500" b="1" dirty="0" err="1" smtClean="0">
                <a:latin typeface="Lato" charset="0"/>
                <a:ea typeface="Lato" charset="0"/>
                <a:cs typeface="Lato" charset="0"/>
              </a:rPr>
              <a:t>Gronniosaw</a:t>
            </a:r>
            <a:r>
              <a:rPr lang="en-GB" sz="2500" b="1" dirty="0" smtClean="0">
                <a:latin typeface="Lato" charset="0"/>
                <a:ea typeface="Lato" charset="0"/>
                <a:cs typeface="Lato" charset="0"/>
              </a:rPr>
              <a:t> and </a:t>
            </a:r>
            <a:r>
              <a:rPr lang="en-GB" sz="2500" b="1" dirty="0" err="1" smtClean="0">
                <a:latin typeface="Lato" charset="0"/>
                <a:ea typeface="Lato" charset="0"/>
                <a:cs typeface="Lato" charset="0"/>
              </a:rPr>
              <a:t>Lobengula</a:t>
            </a:r>
            <a:r>
              <a:rPr lang="en-GB" sz="2500" b="1" dirty="0" smtClean="0">
                <a:latin typeface="Lato" charset="0"/>
                <a:ea typeface="Lato" charset="0"/>
                <a:cs typeface="Lato" charset="0"/>
              </a:rPr>
              <a:t> demonstrate ‘agency’?</a:t>
            </a:r>
            <a:endParaRPr lang="en-GB" sz="2500" b="1" dirty="0">
              <a:latin typeface="Lato" charset="0"/>
              <a:ea typeface="Lato" charset="0"/>
              <a:cs typeface="Lato" charset="0"/>
            </a:endParaRPr>
          </a:p>
        </p:txBody>
      </p:sp>
      <p:sp>
        <p:nvSpPr>
          <p:cNvPr id="5" name="TextBox 4"/>
          <p:cNvSpPr txBox="1"/>
          <p:nvPr/>
        </p:nvSpPr>
        <p:spPr>
          <a:xfrm>
            <a:off x="591721" y="3572246"/>
            <a:ext cx="8739315" cy="2923877"/>
          </a:xfrm>
          <a:prstGeom prst="rect">
            <a:avLst/>
          </a:prstGeom>
          <a:noFill/>
          <a:ln>
            <a:noFill/>
          </a:ln>
        </p:spPr>
        <p:txBody>
          <a:bodyPr wrap="square" rtlCol="0">
            <a:spAutoFit/>
          </a:bodyPr>
          <a:lstStyle/>
          <a:p>
            <a:r>
              <a:rPr lang="en-GB" sz="1600" dirty="0">
                <a:latin typeface="Lato" charset="0"/>
                <a:ea typeface="Lato" charset="0"/>
                <a:cs typeface="Lato" charset="0"/>
              </a:rPr>
              <a:t>Go back to your table from the previous activity:</a:t>
            </a:r>
          </a:p>
          <a:p>
            <a:pPr marL="285750" indent="-285750">
              <a:lnSpc>
                <a:spcPct val="150000"/>
              </a:lnSpc>
              <a:buFontTx/>
              <a:buChar char="-"/>
            </a:pPr>
            <a:r>
              <a:rPr lang="en-GB" sz="1600" dirty="0">
                <a:latin typeface="Lato" charset="0"/>
                <a:ea typeface="Lato" charset="0"/>
                <a:cs typeface="Lato" charset="0"/>
              </a:rPr>
              <a:t>Highlight in one colour any examples you can find of each man showing ‘agency’</a:t>
            </a:r>
          </a:p>
          <a:p>
            <a:pPr marL="285750" indent="-285750">
              <a:lnSpc>
                <a:spcPct val="150000"/>
              </a:lnSpc>
              <a:buFontTx/>
              <a:buChar char="-"/>
            </a:pPr>
            <a:r>
              <a:rPr lang="en-GB" sz="1600" dirty="0">
                <a:latin typeface="Lato" charset="0"/>
                <a:ea typeface="Lato" charset="0"/>
                <a:cs typeface="Lato" charset="0"/>
              </a:rPr>
              <a:t>Highlight in a different colour any examples of where ‘structure’ seemed to determine or limit their </a:t>
            </a:r>
            <a:r>
              <a:rPr lang="en-GB" sz="1600" dirty="0" smtClean="0">
                <a:latin typeface="Lato" charset="0"/>
                <a:ea typeface="Lato" charset="0"/>
                <a:cs typeface="Lato" charset="0"/>
              </a:rPr>
              <a:t>actions</a:t>
            </a:r>
            <a:endParaRPr lang="en-GB" sz="1600" dirty="0">
              <a:latin typeface="Lato" charset="0"/>
              <a:ea typeface="Lato" charset="0"/>
              <a:cs typeface="Lato" charset="0"/>
            </a:endParaRPr>
          </a:p>
          <a:p>
            <a:pPr>
              <a:lnSpc>
                <a:spcPct val="150000"/>
              </a:lnSpc>
            </a:pPr>
            <a:r>
              <a:rPr lang="en-GB" sz="1600" dirty="0">
                <a:latin typeface="Lato" charset="0"/>
                <a:ea typeface="Lato" charset="0"/>
                <a:cs typeface="Lato" charset="0"/>
              </a:rPr>
              <a:t>Questions:</a:t>
            </a:r>
          </a:p>
          <a:p>
            <a:pPr>
              <a:lnSpc>
                <a:spcPct val="150000"/>
              </a:lnSpc>
            </a:pPr>
            <a:r>
              <a:rPr lang="en-GB" sz="1600" dirty="0">
                <a:latin typeface="Lato" charset="0"/>
                <a:ea typeface="Lato" charset="0"/>
                <a:cs typeface="Lato" charset="0"/>
              </a:rPr>
              <a:t>1. Which had a greater influence on the course of their lives for each man, agency or structure?</a:t>
            </a:r>
          </a:p>
          <a:p>
            <a:pPr>
              <a:lnSpc>
                <a:spcPct val="150000"/>
              </a:lnSpc>
            </a:pPr>
            <a:r>
              <a:rPr lang="en-GB" sz="1600" dirty="0">
                <a:latin typeface="Lato" charset="0"/>
                <a:ea typeface="Lato" charset="0"/>
                <a:cs typeface="Lato" charset="0"/>
              </a:rPr>
              <a:t>2. Which man had more ‘agency’, based on the evidence you have collected? Can you explain why this is?  </a:t>
            </a:r>
          </a:p>
        </p:txBody>
      </p:sp>
      <p:sp>
        <p:nvSpPr>
          <p:cNvPr id="6" name="Rounded Rectangle 5"/>
          <p:cNvSpPr/>
          <p:nvPr/>
        </p:nvSpPr>
        <p:spPr>
          <a:xfrm>
            <a:off x="924233" y="1295183"/>
            <a:ext cx="8056947" cy="2071472"/>
          </a:xfrm>
          <a:prstGeom prst="roundRect">
            <a:avLst/>
          </a:prstGeom>
          <a:ln w="34925"/>
        </p:spPr>
        <p:style>
          <a:lnRef idx="2">
            <a:schemeClr val="accent6"/>
          </a:lnRef>
          <a:fillRef idx="1">
            <a:schemeClr val="lt1"/>
          </a:fillRef>
          <a:effectRef idx="0">
            <a:schemeClr val="accent6"/>
          </a:effectRef>
          <a:fontRef idx="minor">
            <a:schemeClr val="dk1"/>
          </a:fontRef>
        </p:style>
        <p:txBody>
          <a:bodyPr rtlCol="0" anchor="ctr"/>
          <a:lstStyle/>
          <a:p>
            <a:pPr>
              <a:lnSpc>
                <a:spcPct val="120000"/>
              </a:lnSpc>
            </a:pPr>
            <a:r>
              <a:rPr lang="en-GB" sz="1600" dirty="0" smtClean="0">
                <a:latin typeface="Lato" charset="0"/>
                <a:ea typeface="Lato" charset="0"/>
                <a:cs typeface="Lato" charset="0"/>
              </a:rPr>
              <a:t>From Wikipedia: </a:t>
            </a:r>
          </a:p>
          <a:p>
            <a:pPr>
              <a:lnSpc>
                <a:spcPct val="120000"/>
              </a:lnSpc>
            </a:pPr>
            <a:r>
              <a:rPr lang="en-GB" sz="1600" b="1" dirty="0" smtClean="0">
                <a:latin typeface="Lato" charset="0"/>
                <a:ea typeface="Lato" charset="0"/>
                <a:cs typeface="Lato" charset="0"/>
              </a:rPr>
              <a:t>Agency</a:t>
            </a:r>
            <a:r>
              <a:rPr lang="en-GB" sz="1600" dirty="0" smtClean="0">
                <a:latin typeface="Lato" charset="0"/>
                <a:ea typeface="Lato" charset="0"/>
                <a:cs typeface="Lato" charset="0"/>
              </a:rPr>
              <a:t> (sociology)</a:t>
            </a:r>
          </a:p>
          <a:p>
            <a:pPr>
              <a:lnSpc>
                <a:spcPct val="120000"/>
              </a:lnSpc>
            </a:pPr>
            <a:r>
              <a:rPr lang="en-GB" sz="1600" i="1" dirty="0" smtClean="0">
                <a:latin typeface="Lato" charset="0"/>
                <a:ea typeface="Lato" charset="0"/>
                <a:cs typeface="Lato" charset="0"/>
              </a:rPr>
              <a:t>In social science, </a:t>
            </a:r>
            <a:r>
              <a:rPr lang="en-GB" sz="1600" b="1" i="1" dirty="0" smtClean="0">
                <a:latin typeface="Lato" charset="0"/>
                <a:ea typeface="Lato" charset="0"/>
                <a:cs typeface="Lato" charset="0"/>
              </a:rPr>
              <a:t>agency</a:t>
            </a:r>
            <a:r>
              <a:rPr lang="en-GB" sz="1600" i="1" dirty="0" smtClean="0">
                <a:latin typeface="Lato" charset="0"/>
                <a:ea typeface="Lato" charset="0"/>
                <a:cs typeface="Lato" charset="0"/>
              </a:rPr>
              <a:t> is the capacity of individuals to act independently and to make their own free choices. By contrast, structure is those factors of influence (such as social class, religion, gender, ethnicity, ability, customs, etc.) that determine or limit an </a:t>
            </a:r>
            <a:r>
              <a:rPr lang="en-GB" sz="1600" b="1" i="1" dirty="0" smtClean="0">
                <a:latin typeface="Lato" charset="0"/>
                <a:ea typeface="Lato" charset="0"/>
                <a:cs typeface="Lato" charset="0"/>
              </a:rPr>
              <a:t>agent</a:t>
            </a:r>
            <a:r>
              <a:rPr lang="en-GB" sz="1600" i="1" dirty="0" smtClean="0">
                <a:latin typeface="Lato" charset="0"/>
                <a:ea typeface="Lato" charset="0"/>
                <a:cs typeface="Lato" charset="0"/>
              </a:rPr>
              <a:t> and his or her decisions.</a:t>
            </a:r>
          </a:p>
          <a:p>
            <a:pPr algn="ctr"/>
            <a:endParaRPr lang="en-GB" dirty="0">
              <a:latin typeface="Lato" charset="0"/>
              <a:ea typeface="Lato" charset="0"/>
              <a:cs typeface="Lato" charset="0"/>
            </a:endParaRPr>
          </a:p>
        </p:txBody>
      </p:sp>
      <p:sp>
        <p:nvSpPr>
          <p:cNvPr id="9" name="Footer Placeholder 3"/>
          <p:cNvSpPr>
            <a:spLocks noGrp="1"/>
          </p:cNvSpPr>
          <p:nvPr>
            <p:ph type="ftr" sz="quarter" idx="11"/>
          </p:nvPr>
        </p:nvSpPr>
        <p:spPr>
          <a:xfrm>
            <a:off x="3281363" y="6356352"/>
            <a:ext cx="3343275" cy="365125"/>
          </a:xfrm>
        </p:spPr>
        <p:txBody>
          <a:bodyPr/>
          <a:lstStyle/>
          <a:p>
            <a:r>
              <a:rPr lang="en-GB" dirty="0" err="1" smtClean="0">
                <a:solidFill>
                  <a:srgbClr val="8B8B89"/>
                </a:solidFill>
                <a:latin typeface="Lato" charset="0"/>
                <a:ea typeface="Lato" charset="0"/>
                <a:cs typeface="Lato" charset="0"/>
              </a:rPr>
              <a:t>www.ourmigrationstory.org.uk</a:t>
            </a:r>
            <a:endParaRPr lang="en-GB" dirty="0" smtClean="0">
              <a:solidFill>
                <a:srgbClr val="8B8B89"/>
              </a:solidFill>
              <a:latin typeface="Lato" charset="0"/>
              <a:ea typeface="Lato" charset="0"/>
              <a:cs typeface="Lato" charset="0"/>
            </a:endParaRPr>
          </a:p>
        </p:txBody>
      </p:sp>
    </p:spTree>
    <p:extLst>
      <p:ext uri="{BB962C8B-B14F-4D97-AF65-F5344CB8AC3E}">
        <p14:creationId xmlns:p14="http://schemas.microsoft.com/office/powerpoint/2010/main" val="5296581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879" y="1483639"/>
            <a:ext cx="8543925" cy="617824"/>
          </a:xfrm>
        </p:spPr>
        <p:txBody>
          <a:bodyPr>
            <a:noAutofit/>
          </a:bodyPr>
          <a:lstStyle/>
          <a:p>
            <a:r>
              <a:rPr lang="en-GB" sz="4000" b="1" dirty="0">
                <a:latin typeface="Lato" charset="0"/>
                <a:ea typeface="Lato" charset="0"/>
                <a:cs typeface="Lato" charset="0"/>
              </a:rPr>
              <a:t>Extension task – ‘</a:t>
            </a:r>
            <a:r>
              <a:rPr lang="en-GB" sz="4000" b="1" dirty="0" smtClean="0">
                <a:latin typeface="Lato" charset="0"/>
                <a:ea typeface="Lato" charset="0"/>
                <a:cs typeface="Lato" charset="0"/>
              </a:rPr>
              <a:t>agency’</a:t>
            </a:r>
            <a:endParaRPr lang="en-GB" sz="4000" b="1" dirty="0">
              <a:latin typeface="Lato" charset="0"/>
              <a:ea typeface="Lato" charset="0"/>
              <a:cs typeface="Lato" charset="0"/>
            </a:endParaRPr>
          </a:p>
        </p:txBody>
      </p:sp>
      <p:sp>
        <p:nvSpPr>
          <p:cNvPr id="3" name="Text Placeholder 2"/>
          <p:cNvSpPr>
            <a:spLocks noGrp="1"/>
          </p:cNvSpPr>
          <p:nvPr>
            <p:ph type="body" idx="1"/>
          </p:nvPr>
        </p:nvSpPr>
        <p:spPr>
          <a:xfrm>
            <a:off x="675879" y="2117289"/>
            <a:ext cx="9003698" cy="3361307"/>
          </a:xfrm>
        </p:spPr>
        <p:txBody>
          <a:bodyPr>
            <a:noAutofit/>
          </a:bodyPr>
          <a:lstStyle/>
          <a:p>
            <a:pPr>
              <a:lnSpc>
                <a:spcPct val="150000"/>
              </a:lnSpc>
            </a:pPr>
            <a:r>
              <a:rPr lang="en-GB" sz="1600" dirty="0">
                <a:solidFill>
                  <a:srgbClr val="333333"/>
                </a:solidFill>
                <a:latin typeface="Lato" charset="0"/>
                <a:ea typeface="Lato" charset="0"/>
                <a:cs typeface="Lato" charset="0"/>
              </a:rPr>
              <a:t>Read </a:t>
            </a:r>
            <a:r>
              <a:rPr lang="en-GB" sz="1600" dirty="0" smtClean="0">
                <a:solidFill>
                  <a:srgbClr val="333333"/>
                </a:solidFill>
                <a:latin typeface="Lato" charset="0"/>
                <a:ea typeface="Lato" charset="0"/>
                <a:cs typeface="Lato" charset="0"/>
                <a:hlinkClick r:id="rId2"/>
              </a:rPr>
              <a:t>the blog post</a:t>
            </a:r>
            <a:r>
              <a:rPr lang="en-GB" sz="1600" dirty="0" smtClean="0">
                <a:solidFill>
                  <a:srgbClr val="333333"/>
                </a:solidFill>
                <a:latin typeface="Lato" charset="0"/>
                <a:ea typeface="Lato" charset="0"/>
                <a:cs typeface="Lato" charset="0"/>
              </a:rPr>
              <a:t> by </a:t>
            </a:r>
            <a:r>
              <a:rPr lang="en-GB" sz="1600" dirty="0">
                <a:solidFill>
                  <a:srgbClr val="333333"/>
                </a:solidFill>
                <a:latin typeface="Lato" charset="0"/>
                <a:ea typeface="Lato" charset="0"/>
                <a:cs typeface="Lato" charset="0"/>
              </a:rPr>
              <a:t>Dr </a:t>
            </a:r>
            <a:r>
              <a:rPr lang="en-GB" sz="1600" dirty="0" err="1">
                <a:solidFill>
                  <a:srgbClr val="333333"/>
                </a:solidFill>
                <a:latin typeface="Lato" charset="0"/>
                <a:ea typeface="Lato" charset="0"/>
                <a:cs typeface="Lato" charset="0"/>
              </a:rPr>
              <a:t>Sadiah</a:t>
            </a:r>
            <a:r>
              <a:rPr lang="en-GB" sz="1600" dirty="0">
                <a:solidFill>
                  <a:srgbClr val="333333"/>
                </a:solidFill>
                <a:latin typeface="Lato" charset="0"/>
                <a:ea typeface="Lato" charset="0"/>
                <a:cs typeface="Lato" charset="0"/>
              </a:rPr>
              <a:t> Qureshi, Senior Lecturer in Modern History, University of Birmingham and author of the section of </a:t>
            </a:r>
            <a:r>
              <a:rPr lang="en-GB" sz="1600" i="1" dirty="0">
                <a:solidFill>
                  <a:srgbClr val="333333"/>
                </a:solidFill>
                <a:latin typeface="Lato" charset="0"/>
                <a:ea typeface="Lato" charset="0"/>
                <a:cs typeface="Lato" charset="0"/>
              </a:rPr>
              <a:t>the Our Migration Story </a:t>
            </a:r>
            <a:r>
              <a:rPr lang="en-GB" sz="1600" dirty="0">
                <a:solidFill>
                  <a:srgbClr val="333333"/>
                </a:solidFill>
                <a:latin typeface="Lato" charset="0"/>
                <a:ea typeface="Lato" charset="0"/>
                <a:cs typeface="Lato" charset="0"/>
              </a:rPr>
              <a:t>website on Peter </a:t>
            </a:r>
            <a:r>
              <a:rPr lang="en-GB" sz="1600" dirty="0" err="1">
                <a:solidFill>
                  <a:srgbClr val="333333"/>
                </a:solidFill>
                <a:latin typeface="Lato" charset="0"/>
                <a:ea typeface="Lato" charset="0"/>
                <a:cs typeface="Lato" charset="0"/>
              </a:rPr>
              <a:t>Lobengula</a:t>
            </a:r>
            <a:r>
              <a:rPr lang="en-GB" sz="1600" dirty="0">
                <a:solidFill>
                  <a:srgbClr val="333333"/>
                </a:solidFill>
                <a:latin typeface="Lato" charset="0"/>
                <a:ea typeface="Lato" charset="0"/>
                <a:cs typeface="Lato" charset="0"/>
              </a:rPr>
              <a:t>. Dr Qureshi wrote a book called </a:t>
            </a:r>
            <a:r>
              <a:rPr lang="en-GB" sz="1600" i="1" dirty="0">
                <a:solidFill>
                  <a:srgbClr val="333333"/>
                </a:solidFill>
                <a:latin typeface="Lato" charset="0"/>
                <a:ea typeface="Lato" charset="0"/>
                <a:cs typeface="Lato" charset="0"/>
              </a:rPr>
              <a:t>Peoples on Parade</a:t>
            </a:r>
            <a:r>
              <a:rPr lang="en-GB" sz="1600" dirty="0">
                <a:solidFill>
                  <a:srgbClr val="333333"/>
                </a:solidFill>
                <a:latin typeface="Lato" charset="0"/>
                <a:ea typeface="Lato" charset="0"/>
                <a:cs typeface="Lato" charset="0"/>
              </a:rPr>
              <a:t> about the ways in which foreign people were treated in shows and exhibitions in Britain in the 19</a:t>
            </a:r>
            <a:r>
              <a:rPr lang="en-GB" sz="1600" baseline="30000" dirty="0">
                <a:solidFill>
                  <a:srgbClr val="333333"/>
                </a:solidFill>
                <a:latin typeface="Lato" charset="0"/>
                <a:ea typeface="Lato" charset="0"/>
                <a:cs typeface="Lato" charset="0"/>
              </a:rPr>
              <a:t>th</a:t>
            </a:r>
            <a:r>
              <a:rPr lang="en-GB" sz="1600" dirty="0">
                <a:solidFill>
                  <a:srgbClr val="333333"/>
                </a:solidFill>
                <a:latin typeface="Lato" charset="0"/>
                <a:ea typeface="Lato" charset="0"/>
                <a:cs typeface="Lato" charset="0"/>
              </a:rPr>
              <a:t> century. In the blog she explains why she describes herself as a historian of ‘displayed peoples’, not ‘human zoos’. Based on the blog, and your own thoughts, answer these questions:</a:t>
            </a:r>
          </a:p>
          <a:p>
            <a:endParaRPr lang="en-GB" sz="1600" i="1" dirty="0">
              <a:solidFill>
                <a:srgbClr val="333333"/>
              </a:solidFill>
              <a:latin typeface="Lato" charset="0"/>
              <a:ea typeface="Lato" charset="0"/>
              <a:cs typeface="Lato" charset="0"/>
            </a:endParaRPr>
          </a:p>
          <a:p>
            <a:pPr marL="342900" indent="-342900">
              <a:lnSpc>
                <a:spcPct val="100000"/>
              </a:lnSpc>
              <a:buAutoNum type="arabicPeriod"/>
            </a:pPr>
            <a:r>
              <a:rPr lang="en-GB" sz="1600" dirty="0">
                <a:solidFill>
                  <a:srgbClr val="333333"/>
                </a:solidFill>
                <a:latin typeface="Lato" charset="0"/>
                <a:ea typeface="Lato" charset="0"/>
                <a:cs typeface="Lato" charset="0"/>
              </a:rPr>
              <a:t>Summarise the three reasons why Dr Qureshi avoids the term ‘human zoos’.</a:t>
            </a:r>
          </a:p>
          <a:p>
            <a:pPr marL="342900" indent="-342900">
              <a:lnSpc>
                <a:spcPct val="100000"/>
              </a:lnSpc>
              <a:buAutoNum type="arabicPeriod"/>
            </a:pPr>
            <a:r>
              <a:rPr lang="en-GB" sz="1600" dirty="0">
                <a:solidFill>
                  <a:srgbClr val="333333"/>
                </a:solidFill>
                <a:latin typeface="Lato" charset="0"/>
                <a:ea typeface="Lato" charset="0"/>
                <a:cs typeface="Lato" charset="0"/>
              </a:rPr>
              <a:t>Why do you think it is important that historians write about the agency that immigrants to Britain had?</a:t>
            </a:r>
          </a:p>
          <a:p>
            <a:pPr marL="342900" indent="-342900">
              <a:lnSpc>
                <a:spcPct val="100000"/>
              </a:lnSpc>
              <a:buAutoNum type="arabicPeriod"/>
            </a:pPr>
            <a:r>
              <a:rPr lang="en-GB" sz="1600" dirty="0">
                <a:solidFill>
                  <a:srgbClr val="333333"/>
                </a:solidFill>
                <a:latin typeface="Lato" charset="0"/>
                <a:ea typeface="Lato" charset="0"/>
                <a:cs typeface="Lato" charset="0"/>
              </a:rPr>
              <a:t>Why do you think it is difficult to find out about the agency that immigrants had</a:t>
            </a:r>
            <a:r>
              <a:rPr lang="en-GB" sz="1600" dirty="0" smtClean="0">
                <a:solidFill>
                  <a:srgbClr val="333333"/>
                </a:solidFill>
                <a:latin typeface="Lato" charset="0"/>
                <a:ea typeface="Lato" charset="0"/>
                <a:cs typeface="Lato" charset="0"/>
              </a:rPr>
              <a:t>?</a:t>
            </a:r>
            <a:endParaRPr lang="en-GB" sz="1600" dirty="0">
              <a:solidFill>
                <a:srgbClr val="333333"/>
              </a:solidFill>
              <a:latin typeface="Lato" charset="0"/>
              <a:ea typeface="Lato" charset="0"/>
              <a:cs typeface="Lato" charset="0"/>
            </a:endParaRPr>
          </a:p>
        </p:txBody>
      </p:sp>
      <p:sp>
        <p:nvSpPr>
          <p:cNvPr id="4" name="Footer Placeholder 3"/>
          <p:cNvSpPr>
            <a:spLocks noGrp="1"/>
          </p:cNvSpPr>
          <p:nvPr>
            <p:ph type="ftr" sz="quarter" idx="11"/>
          </p:nvPr>
        </p:nvSpPr>
        <p:spPr>
          <a:xfrm>
            <a:off x="3281363" y="6356352"/>
            <a:ext cx="3343275" cy="365125"/>
          </a:xfrm>
        </p:spPr>
        <p:txBody>
          <a:bodyPr/>
          <a:lstStyle/>
          <a:p>
            <a:r>
              <a:rPr lang="en-GB" dirty="0" err="1" smtClean="0">
                <a:solidFill>
                  <a:srgbClr val="8B8B89"/>
                </a:solidFill>
                <a:latin typeface="Lato" charset="0"/>
                <a:ea typeface="Lato" charset="0"/>
                <a:cs typeface="Lato" charset="0"/>
              </a:rPr>
              <a:t>www.ourmigrationstory.org.uk</a:t>
            </a:r>
            <a:endParaRPr lang="en-GB" dirty="0" smtClean="0">
              <a:solidFill>
                <a:srgbClr val="8B8B89"/>
              </a:solidFill>
              <a:latin typeface="Lato" charset="0"/>
              <a:ea typeface="Lato" charset="0"/>
              <a:cs typeface="Lato" charset="0"/>
            </a:endParaRPr>
          </a:p>
        </p:txBody>
      </p:sp>
      <p:sp>
        <p:nvSpPr>
          <p:cNvPr id="6" name="TextBox 5"/>
          <p:cNvSpPr txBox="1"/>
          <p:nvPr/>
        </p:nvSpPr>
        <p:spPr>
          <a:xfrm>
            <a:off x="6867989" y="0"/>
            <a:ext cx="3038011" cy="307777"/>
          </a:xfrm>
          <a:prstGeom prst="rect">
            <a:avLst/>
          </a:prstGeom>
          <a:noFill/>
        </p:spPr>
        <p:txBody>
          <a:bodyPr wrap="none" rtlCol="0">
            <a:spAutoFit/>
          </a:bodyPr>
          <a:lstStyle/>
          <a:p>
            <a:r>
              <a:rPr lang="en-GB" sz="1400" dirty="0" smtClean="0">
                <a:solidFill>
                  <a:srgbClr val="8B8B89"/>
                </a:solidFill>
                <a:latin typeface="Lato" charset="0"/>
                <a:ea typeface="Lato" charset="0"/>
                <a:cs typeface="Lato" charset="0"/>
              </a:rPr>
              <a:t>Black migrants in Britain 1750-1900</a:t>
            </a:r>
            <a:endParaRPr lang="en-GB" sz="1400" dirty="0">
              <a:solidFill>
                <a:srgbClr val="8B8B89"/>
              </a:solidFill>
              <a:latin typeface="Lato" charset="0"/>
              <a:ea typeface="Lato" charset="0"/>
              <a:cs typeface="Lato" charset="0"/>
            </a:endParaRPr>
          </a:p>
        </p:txBody>
      </p:sp>
    </p:spTree>
    <p:extLst>
      <p:ext uri="{BB962C8B-B14F-4D97-AF65-F5344CB8AC3E}">
        <p14:creationId xmlns:p14="http://schemas.microsoft.com/office/powerpoint/2010/main" val="14176887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MS">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MS master" id="{6A9FAA5D-2FBE-A343-A01E-216E7C0F3658}" vid="{F1516D9E-ACEF-614E-9DE9-6703FAD0C80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102</TotalTime>
  <Words>598</Words>
  <Application>Microsoft Office PowerPoint</Application>
  <PresentationFormat>A4 Paper (210x297 mm)</PresentationFormat>
  <Paragraphs>68</Paragraphs>
  <Slides>6</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Lato</vt:lpstr>
      <vt:lpstr>Office Theme</vt:lpstr>
      <vt:lpstr>Black migrants in Britain  Comparing individual experiences (1750-1900)</vt:lpstr>
      <vt:lpstr>PowerPoint Presentation</vt:lpstr>
      <vt:lpstr>PowerPoint Presentation</vt:lpstr>
      <vt:lpstr>Based on the information in the table:</vt:lpstr>
      <vt:lpstr>PowerPoint Presentation</vt:lpstr>
      <vt:lpstr>Extension task – ‘agency’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McIntosh</dc:creator>
  <cp:lastModifiedBy>dwd</cp:lastModifiedBy>
  <cp:revision>22</cp:revision>
  <dcterms:created xsi:type="dcterms:W3CDTF">2017-06-02T09:27:52Z</dcterms:created>
  <dcterms:modified xsi:type="dcterms:W3CDTF">2017-06-16T15:52:20Z</dcterms:modified>
</cp:coreProperties>
</file>